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357"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5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717DB"/>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8"/>
    <p:restoredTop sz="93382"/>
  </p:normalViewPr>
  <p:slideViewPr>
    <p:cSldViewPr snapToGrid="0" snapToObjects="1">
      <p:cViewPr varScale="1">
        <p:scale>
          <a:sx n="101" d="100"/>
          <a:sy n="101" d="100"/>
        </p:scale>
        <p:origin x="102" y="54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l-GR" dirty="0">
                <a:solidFill>
                  <a:schemeClr val="dk2"/>
                </a:solidFill>
              </a:rPr>
              <a:t>Σημείωση από τον </a:t>
            </a:r>
            <a:r>
              <a:rPr lang="en-US" dirty="0">
                <a:solidFill>
                  <a:schemeClr val="dk2"/>
                </a:solidFill>
              </a:rPr>
              <a:t> Chuck</a:t>
            </a:r>
            <a:r>
              <a:rPr lang="el-GR" dirty="0">
                <a:solidFill>
                  <a:schemeClr val="dk2"/>
                </a:solidFill>
              </a:rPr>
              <a:t>. Εάν χρησιμοποιείτε αυτό το υλικό, μπορείτε να αφαιρέσετε το λογότυπο UM και να το αντικαταστήσετε με το δικό σας, αλλά διατηρήστε το λογότυπο CC-BY στην πρώτη σελίδα καθώς την/τις σελίδα/</a:t>
            </a:r>
            <a:r>
              <a:rPr lang="el-GR" dirty="0" err="1">
                <a:solidFill>
                  <a:schemeClr val="dk2"/>
                </a:solidFill>
              </a:rPr>
              <a:t>ες</a:t>
            </a:r>
            <a:r>
              <a:rPr lang="el-GR">
                <a:solidFill>
                  <a:schemeClr val="dk2"/>
                </a:solidFill>
              </a:rPr>
              <a:t> αναγνώρισης.</a:t>
            </a:r>
            <a:endParaRPr lang="en-US" dirty="0">
              <a:solidFill>
                <a:schemeClr val="dk2"/>
              </a:solidFil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99586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781231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y4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hyperlink" Target="http://www.sqlite.org/famous.html" TargetMode="Externa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Σχεσιακές Βάσεις Δεδομένων</a:t>
            </a:r>
            <a:br>
              <a:rPr lang="en" sz="4300" u="none" strike="noStrike" cap="none" dirty="0">
                <a:solidFill>
                  <a:srgbClr val="FFD966"/>
                </a:solidFill>
                <a:latin typeface="Arial" charset="0"/>
                <a:ea typeface="Arial" charset="0"/>
                <a:cs typeface="Arial" charset="0"/>
                <a:sym typeface="Cabin"/>
              </a:rPr>
            </a:br>
            <a:r>
              <a:rPr lang="el-GR" sz="4300" dirty="0">
                <a:solidFill>
                  <a:srgbClr val="FFD966"/>
                </a:solidFill>
                <a:latin typeface="Arial" charset="0"/>
                <a:ea typeface="Arial" charset="0"/>
                <a:cs typeface="Arial" charset="0"/>
                <a:sym typeface="Cabin"/>
              </a:rPr>
              <a:t>και</a:t>
            </a:r>
            <a:r>
              <a:rPr lang="en" sz="4300" u="none" strike="noStrike" cap="none" dirty="0">
                <a:solidFill>
                  <a:srgbClr val="FFD966"/>
                </a:solidFill>
                <a:latin typeface="Arial" charset="0"/>
                <a:ea typeface="Arial" charset="0"/>
                <a:cs typeface="Arial" charset="0"/>
                <a:sym typeface="Cabin"/>
              </a:rPr>
              <a:t>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800" u="none" strike="noStrike" cap="none" dirty="0">
                <a:solidFill>
                  <a:schemeClr val="lt1"/>
                </a:solidFill>
                <a:latin typeface="Arial" charset="0"/>
                <a:ea typeface="Arial" charset="0"/>
                <a:cs typeface="Arial" charset="0"/>
                <a:sym typeface="Cabin"/>
              </a:rPr>
              <a:t>Κεφάλαιο</a:t>
            </a:r>
            <a:r>
              <a:rPr lang="en-US" sz="2800" u="none" strike="noStrike" cap="none" dirty="0">
                <a:solidFill>
                  <a:schemeClr val="lt1"/>
                </a:solidFill>
                <a:latin typeface="Arial" charset="0"/>
                <a:ea typeface="Arial" charset="0"/>
                <a:cs typeface="Arial" charset="0"/>
                <a:sym typeface="Cabin"/>
              </a:rPr>
              <a:t> 14</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a:solidFill>
                  <a:srgbClr val="FFFF00"/>
                </a:solidFill>
                <a:latin typeface="Arial Regular" charset="0"/>
                <a:ea typeface="Arial Regular" charset="0"/>
                <a:cs typeface="Arial Regular" charset="0"/>
                <a:sym typeface="Cabin"/>
              </a:rPr>
              <a:t>Python </a:t>
            </a:r>
            <a:r>
              <a:rPr lang="el-GR" sz="1800" u="none" strike="noStrike" cap="none" dirty="0">
                <a:solidFill>
                  <a:srgbClr val="FFFF00"/>
                </a:solidFill>
                <a:latin typeface="Arial" charset="0"/>
                <a:ea typeface="Arial" charset="0"/>
                <a:cs typeface="Arial" charset="0"/>
                <a:sym typeface="Cabin"/>
              </a:rPr>
              <a:t>για Όλους</a:t>
            </a:r>
            <a:endParaRPr lang="en-US" sz="18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FF00"/>
              </a:buClr>
              <a:buSzPct val="25000"/>
              <a:buFont typeface="Cabin"/>
              <a:buNone/>
            </a:pPr>
            <a:r>
              <a:rPr lang="en-US" sz="1800" dirty="0">
                <a:solidFill>
                  <a:srgbClr val="FFFF00"/>
                </a:solidFill>
                <a:latin typeface="Arial" charset="0"/>
                <a:ea typeface="Arial" charset="0"/>
                <a:cs typeface="Arial" charset="0"/>
                <a:sym typeface="Cabin"/>
                <a:hlinkClick r:id="rId3"/>
              </a:rPr>
              <a:t>www.py4e.com</a:t>
            </a:r>
            <a:endParaRPr lang="en-US" sz="1800" u="sng" strike="noStrike" cap="none" dirty="0">
              <a:solidFill>
                <a:schemeClr val="hlink"/>
              </a:solidFill>
              <a:latin typeface="Arial" charset="0"/>
              <a:ea typeface="Arial" charset="0"/>
              <a:cs typeface="Arial" charset="0"/>
              <a:sym typeface="Cabin"/>
              <a:hlinkClick r:id="rId4"/>
            </a:endParaRPr>
          </a:p>
        </p:txBody>
      </p:sp>
      <p:pic>
        <p:nvPicPr>
          <p:cNvPr id="13" name="Shape 207"/>
          <p:cNvPicPr preferRelativeResize="0"/>
          <p:nvPr/>
        </p:nvPicPr>
        <p:blipFill rotWithShape="1">
          <a:blip r:embed="rId5">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6">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95" name="Shape 295"/>
          <p:cNvSpPr/>
          <p:nvPr/>
        </p:nvSpPr>
        <p:spPr>
          <a:xfrm>
            <a:off x="1704975" y="692643"/>
            <a:ext cx="1001975"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l-GR" sz="1800" b="0" i="0" u="none" strike="noStrike" cap="none" dirty="0">
                <a:solidFill>
                  <a:schemeClr val="dk2"/>
                </a:solidFill>
                <a:latin typeface="Arial"/>
                <a:ea typeface="Arial"/>
                <a:cs typeface="Arial"/>
                <a:sym typeface="Arial"/>
              </a:rPr>
              <a:t>Αρχεία Εισόδου</a:t>
            </a:r>
            <a:endParaRPr lang="en" sz="1800" b="0" i="0" u="none" strike="noStrike" cap="none" dirty="0">
              <a:solidFill>
                <a:schemeClr val="dk2"/>
              </a:solidFill>
              <a:latin typeface="Arial"/>
              <a:ea typeface="Arial"/>
              <a:cs typeface="Arial"/>
              <a:sym typeface="Arial"/>
            </a:endParaRP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l-GR" sz="1800" b="0" i="0" u="none" strike="noStrike" cap="none" dirty="0">
                <a:solidFill>
                  <a:schemeClr val="dk2"/>
                </a:solidFill>
                <a:latin typeface="Arial"/>
                <a:ea typeface="Arial"/>
                <a:cs typeface="Arial"/>
                <a:sym typeface="Arial"/>
              </a:rPr>
              <a:t>Αρχεία Εξόδου</a:t>
            </a:r>
            <a:endParaRPr lang="en" sz="1800" b="0" i="0" u="none" strike="noStrike" cap="none" dirty="0">
              <a:solidFill>
                <a:schemeClr val="dk2"/>
              </a:solidFill>
              <a:latin typeface="Arial"/>
              <a:ea typeface="Arial"/>
              <a:cs typeface="Arial"/>
              <a:sym typeface="Arial"/>
            </a:endParaRPr>
          </a:p>
        </p:txBody>
      </p:sp>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Αρχείο Βάσης Δεδομένων</a:t>
            </a:r>
            <a:endParaRPr lang="en" sz="2500" u="none" strike="noStrike" cap="none" dirty="0">
              <a:solidFill>
                <a:schemeClr val="lt1"/>
              </a:solidFill>
              <a:latin typeface="Arial" charset="0"/>
              <a:ea typeface="Arial" charset="0"/>
              <a:cs typeface="Arial" charset="0"/>
              <a:sym typeface="Cabin"/>
            </a:endParaRP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Προγράμματα </a:t>
            </a:r>
            <a:r>
              <a:rPr lang="en" sz="2500" u="none" strike="noStrike" cap="none" dirty="0">
                <a:solidFill>
                  <a:schemeClr val="lt1"/>
                </a:solidFill>
                <a:latin typeface="Arial" charset="0"/>
                <a:ea typeface="Arial" charset="0"/>
                <a:cs typeface="Arial" charset="0"/>
                <a:sym typeface="Cabin"/>
              </a:rPr>
              <a:t>Python</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Εσείς</a:t>
            </a:r>
            <a:endParaRPr lang="en" sz="2500" u="none" strike="noStrike" cap="none" dirty="0">
              <a:solidFill>
                <a:schemeClr val="lt1"/>
              </a:solidFill>
              <a:latin typeface="Arial" charset="0"/>
              <a:ea typeface="Arial" charset="0"/>
              <a:cs typeface="Arial" charset="0"/>
              <a:sym typeface="Cabin"/>
            </a:endParaRP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sp>
        <p:nvSpPr>
          <p:cNvPr id="297" name="Shape 297"/>
          <p:cNvSpPr txBox="1"/>
          <p:nvPr/>
        </p:nvSpPr>
        <p:spPr>
          <a:xfrm>
            <a:off x="652377" y="2132945"/>
            <a:ext cx="1221600" cy="665898"/>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52377" y="2983130"/>
            <a:ext cx="1221600" cy="665898"/>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52377" y="3815114"/>
            <a:ext cx="1221600" cy="665898"/>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cxnSpLocks/>
            <a:stCxn id="287" idx="1"/>
            <a:endCxn id="296" idx="1"/>
          </p:cNvCxnSpPr>
          <p:nvPr/>
        </p:nvCxnSpPr>
        <p:spPr>
          <a:xfrm flipH="1">
            <a:off x="2994482" y="1630914"/>
            <a:ext cx="554400" cy="929553"/>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cxnSpLocks/>
            <a:stCxn id="295" idx="4"/>
            <a:endCxn id="287" idx="1"/>
          </p:cNvCxnSpPr>
          <p:nvPr/>
        </p:nvCxnSpPr>
        <p:spPr>
          <a:xfrm>
            <a:off x="2706950" y="1116323"/>
            <a:ext cx="873243" cy="453656"/>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cxnSpLocks/>
            <a:stCxn id="296" idx="2"/>
            <a:endCxn id="297" idx="3"/>
          </p:cNvCxnSpPr>
          <p:nvPr/>
        </p:nvCxnSpPr>
        <p:spPr>
          <a:xfrm rot="10800000">
            <a:off x="1873854" y="2465911"/>
            <a:ext cx="669900" cy="528539"/>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cxnSpLocks/>
            <a:stCxn id="296" idx="2"/>
            <a:endCxn id="298" idx="3"/>
          </p:cNvCxnSpPr>
          <p:nvPr/>
        </p:nvCxnSpPr>
        <p:spPr>
          <a:xfrm flipH="1">
            <a:off x="1873854" y="2994451"/>
            <a:ext cx="669900" cy="321733"/>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cxnSpLocks/>
            <a:stCxn id="296" idx="2"/>
            <a:endCxn id="299" idx="3"/>
          </p:cNvCxnSpPr>
          <p:nvPr/>
        </p:nvCxnSpPr>
        <p:spPr>
          <a:xfrm flipH="1">
            <a:off x="1873854" y="2994451"/>
            <a:ext cx="669900" cy="1153568"/>
          </a:xfrm>
          <a:prstGeom prst="straightConnector1">
            <a:avLst/>
          </a:prstGeom>
          <a:noFill/>
          <a:ln w="63500" cap="rnd" cmpd="sng">
            <a:solidFill>
              <a:schemeClr val="lt1"/>
            </a:solidFill>
            <a:prstDash val="solid"/>
            <a:miter/>
            <a:headEnd type="none" w="med" len="med"/>
            <a:tailEnd type="stealth" w="lg" len="lg"/>
          </a:ln>
        </p:spPr>
      </p:cxn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Tree>
    <p:extLst>
      <p:ext uri="{BB962C8B-B14F-4D97-AF65-F5344CB8AC3E}">
        <p14:creationId xmlns:p14="http://schemas.microsoft.com/office/powerpoint/2010/main" val="159380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650081" y="342739"/>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dirty="0">
                <a:solidFill>
                  <a:srgbClr val="FFD966"/>
                </a:solidFill>
                <a:latin typeface="Arial" charset="0"/>
                <a:ea typeface="Arial" charset="0"/>
                <a:cs typeface="Arial" charset="0"/>
                <a:sym typeface="Cabin"/>
              </a:rPr>
              <a:t>Εφαρμογές Ιστού με Βάσεις Δεδομένων</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a:t>
            </a:r>
            <a:r>
              <a:rPr lang="en" sz="2000" dirty="0">
                <a:solidFill>
                  <a:srgbClr val="FF00FF"/>
                </a:solidFill>
                <a:latin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a:t>
            </a:r>
            <a:r>
              <a:rPr lang="el-GR" sz="2000" dirty="0">
                <a:solidFill>
                  <a:srgbClr val="FF00FF"/>
                </a:solidFill>
                <a:latin typeface="Arial" charset="0"/>
                <a:cs typeface="Arial" charset="0"/>
                <a:sym typeface="Cabin"/>
              </a:rPr>
              <a:t>Προγραμματιστής</a:t>
            </a:r>
            <a:r>
              <a:rPr lang="el-GR" sz="2000" dirty="0">
                <a:solidFill>
                  <a:schemeClr val="lt1"/>
                </a:solidFill>
                <a:latin typeface="Arial" charset="0"/>
                <a:ea typeface="Arial" charset="0"/>
                <a:cs typeface="Arial" charset="0"/>
                <a:sym typeface="Cabin"/>
              </a:rPr>
              <a:t> </a:t>
            </a:r>
            <a:r>
              <a:rPr lang="el-GR" sz="2000" dirty="0">
                <a:solidFill>
                  <a:srgbClr val="FF00FF"/>
                </a:solidFill>
                <a:latin typeface="Arial" charset="0"/>
                <a:cs typeface="Arial" charset="0"/>
                <a:sym typeface="Cabin"/>
              </a:rPr>
              <a:t>Εφαρμογής</a:t>
            </a:r>
            <a:r>
              <a:rPr lang="el-GR" sz="2000" u="none" strike="noStrike" cap="none" dirty="0">
                <a:solidFill>
                  <a:schemeClr val="lt1"/>
                </a:solidFill>
                <a:latin typeface="Arial" charset="0"/>
                <a:ea typeface="Arial" charset="0"/>
                <a:cs typeface="Arial" charset="0"/>
                <a:sym typeface="Cabin"/>
              </a:rPr>
              <a:t> – Χτίζει τη λογική για την εφαρμογή, την εμφάνιση και την αίσθηση της εφαρμογής - παρακολουθεί την εφαρμογή για προβλήματα</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a:t>
            </a:r>
            <a:r>
              <a:rPr lang="el-GR" sz="2000" u="none" strike="noStrike" cap="none" dirty="0">
                <a:solidFill>
                  <a:srgbClr val="FFFF00"/>
                </a:solidFill>
                <a:latin typeface="Arial" charset="0"/>
                <a:ea typeface="Arial" charset="0"/>
                <a:cs typeface="Arial" charset="0"/>
                <a:sym typeface="Cabin"/>
              </a:rPr>
              <a:t> – Διαχειριστής Βάσης Δεδομένων</a:t>
            </a:r>
            <a:r>
              <a:rPr lang="en" sz="2000" u="none" strike="noStrike" cap="none" dirty="0">
                <a:solidFill>
                  <a:srgbClr val="FFFF00"/>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Παρακολουθεί και προσαρμόζει τη βάση δεδομένων κατά την εκτέλεση του προγράμματος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Συχνά και τα δύο άτομα συμμετέχουν στη δημιουργία του "μοντέλου Δεδομένων"</a:t>
            </a:r>
            <a:endParaRPr lang="en" sz="2000" b="0" i="0" u="none" strike="noStrike" cap="none" dirty="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200775" y="856063"/>
            <a:ext cx="2500755" cy="1273961"/>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Βάση Δεδομένων Διακομιστής Δεδομένων </a:t>
            </a:r>
            <a:endParaRPr lang="en" sz="2500" u="none" strike="noStrike" cap="none" dirty="0">
              <a:solidFill>
                <a:schemeClr val="lt1"/>
              </a:solidFill>
              <a:latin typeface="Arial" charset="0"/>
              <a:ea typeface="Arial" charset="0"/>
              <a:cs typeface="Arial" charset="0"/>
              <a:sym typeface="Cabin"/>
            </a:endParaRP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Λογισμικό Εφαρμογής</a:t>
            </a:r>
            <a:endParaRPr lang="en" sz="2500" u="none" strike="noStrike" cap="none" dirty="0">
              <a:solidFill>
                <a:schemeClr val="lt1"/>
              </a:solidFill>
              <a:latin typeface="Arial" charset="0"/>
              <a:ea typeface="Arial" charset="0"/>
              <a:cs typeface="Arial" charset="0"/>
              <a:sym typeface="Cabin"/>
            </a:endParaRPr>
          </a:p>
        </p:txBody>
      </p:sp>
      <p:sp>
        <p:nvSpPr>
          <p:cNvPr id="264" name="Shape 264"/>
          <p:cNvSpPr txBox="1"/>
          <p:nvPr/>
        </p:nvSpPr>
        <p:spPr>
          <a:xfrm>
            <a:off x="333376" y="1058406"/>
            <a:ext cx="1302986"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Τελικός Χρήστης</a:t>
            </a:r>
            <a:endParaRPr lang="en" sz="2500" u="none" strike="noStrike" cap="none" dirty="0">
              <a:solidFill>
                <a:schemeClr val="lt1"/>
              </a:solidFill>
              <a:latin typeface="Arial" charset="0"/>
              <a:ea typeface="Arial" charset="0"/>
              <a:cs typeface="Arial" charset="0"/>
              <a:sym typeface="Cabin"/>
            </a:endParaRPr>
          </a:p>
        </p:txBody>
      </p:sp>
      <p:sp>
        <p:nvSpPr>
          <p:cNvPr id="265" name="Shape 265"/>
          <p:cNvSpPr txBox="1"/>
          <p:nvPr/>
        </p:nvSpPr>
        <p:spPr>
          <a:xfrm>
            <a:off x="2268612" y="2704591"/>
            <a:ext cx="2543173"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Προγραμματιστής</a:t>
            </a:r>
            <a:endParaRPr lang="en" sz="2500" u="none" strike="noStrike" cap="none" dirty="0">
              <a:solidFill>
                <a:schemeClr val="lt1"/>
              </a:solidFill>
              <a:latin typeface="Arial" charset="0"/>
              <a:ea typeface="Arial" charset="0"/>
              <a:cs typeface="Arial" charset="0"/>
              <a:sym typeface="Cabin"/>
            </a:endParaRPr>
          </a:p>
        </p:txBody>
      </p:sp>
      <p:sp>
        <p:nvSpPr>
          <p:cNvPr id="266" name="Shape 266"/>
          <p:cNvSpPr txBox="1"/>
          <p:nvPr/>
        </p:nvSpPr>
        <p:spPr>
          <a:xfrm>
            <a:off x="4572000" y="3602889"/>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Εργαλεία Βάσης Δεδομένων</a:t>
            </a:r>
            <a:endParaRPr lang="en" sz="2500" u="none" strike="noStrike" cap="none" dirty="0">
              <a:solidFill>
                <a:schemeClr val="lt1"/>
              </a:solidFill>
              <a:latin typeface="Arial" charset="0"/>
              <a:ea typeface="Arial" charset="0"/>
              <a:cs typeface="Arial" charset="0"/>
              <a:sym typeface="Cabin"/>
            </a:endParaRPr>
          </a:p>
        </p:txBody>
      </p:sp>
      <p:sp>
        <p:nvSpPr>
          <p:cNvPr id="268" name="Shape 268"/>
          <p:cNvSpPr/>
          <p:nvPr/>
        </p:nvSpPr>
        <p:spPr>
          <a:xfrm>
            <a:off x="4688390" y="1058406"/>
            <a:ext cx="1436186"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a:cxnSpLocks/>
            <a:stCxn id="265" idx="0"/>
            <a:endCxn id="263" idx="2"/>
          </p:cNvCxnSpPr>
          <p:nvPr/>
        </p:nvCxnSpPr>
        <p:spPr>
          <a:xfrm flipV="1">
            <a:off x="3540199" y="2130024"/>
            <a:ext cx="0" cy="574567"/>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4300" u="none" strike="noStrike" cap="none" dirty="0">
                <a:solidFill>
                  <a:srgbClr val="FFD966"/>
                </a:solidFill>
                <a:latin typeface="Arial" charset="0"/>
                <a:ea typeface="Arial" charset="0"/>
                <a:cs typeface="Arial" charset="0"/>
                <a:sym typeface="Cabin"/>
              </a:rPr>
              <a:t>Διαχειριστής Βάσης Δεδομένων </a:t>
            </a:r>
            <a:endParaRPr lang="en" sz="4300" u="none" strike="noStrike" cap="none" dirty="0">
              <a:solidFill>
                <a:srgbClr val="FFD966"/>
              </a:solidFill>
              <a:latin typeface="Arial" charset="0"/>
              <a:ea typeface="Arial" charset="0"/>
              <a:cs typeface="Arial" charset="0"/>
              <a:sym typeface="Cabin"/>
            </a:endParaRP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733116" y="1400175"/>
            <a:ext cx="7677768"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Ο διαχειριστής βάσ</a:t>
            </a:r>
            <a:r>
              <a:rPr lang="el-GR" sz="2000" dirty="0">
                <a:solidFill>
                  <a:srgbClr val="00FF00"/>
                </a:solidFill>
                <a:latin typeface="Arial" charset="0"/>
                <a:ea typeface="Arial" charset="0"/>
                <a:cs typeface="Arial" charset="0"/>
                <a:sym typeface="Cabin"/>
              </a:rPr>
              <a:t>η</a:t>
            </a:r>
            <a:r>
              <a:rPr lang="el-GR" sz="2000" u="none" strike="noStrike" cap="none" dirty="0">
                <a:solidFill>
                  <a:srgbClr val="00FF00"/>
                </a:solidFill>
                <a:latin typeface="Arial" charset="0"/>
                <a:ea typeface="Arial" charset="0"/>
                <a:cs typeface="Arial" charset="0"/>
                <a:sym typeface="Cabin"/>
              </a:rPr>
              <a:t>ς δεδομένων (DBA) είναι ένα άτομο υπεύθυνο για το σχεδιασμό, την εφαρμογή, τη συντήρηση και την επισκευή της βάσης δεδομένων ενός οργανισμού. Ο ρόλος περιλαμβάνει την ανάπτυξη και το σχεδιασμό στρατηγικών βάσεων δεδομένων, την παρακολούθηση και τη βελτίωση της απόδοσης και της ικανότητας της βάσης δεδομένων και τον προγραμματισμό για μελλοντικές απαιτήσεις επέκτασης. Μπορούν επίσης να σχεδιάσουν, να συντονίσουν και να εφαρμόσουν μέτρα ασφαλείας για τη διαφύλαξη της βάσης δεδομένων</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Μοντέλο Βάσης Δεδομένων</a:t>
            </a:r>
            <a:endParaRPr lang="en" sz="4300" u="none" strike="noStrike" cap="none" dirty="0">
              <a:solidFill>
                <a:srgbClr val="FFD966"/>
              </a:solidFill>
              <a:latin typeface="Arial" charset="0"/>
              <a:ea typeface="Arial" charset="0"/>
              <a:cs typeface="Arial" charset="0"/>
              <a:sym typeface="Cabin"/>
            </a:endParaRP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100" u="none" strike="noStrike" cap="none" dirty="0">
                <a:solidFill>
                  <a:schemeClr val="lt1"/>
                </a:solidFill>
                <a:latin typeface="Arial" charset="0"/>
                <a:ea typeface="Arial" charset="0"/>
                <a:cs typeface="Arial" charset="0"/>
                <a:sym typeface="Cabin"/>
              </a:rPr>
              <a:t>Ένα </a:t>
            </a:r>
            <a:r>
              <a:rPr lang="el-GR" sz="2100" dirty="0">
                <a:solidFill>
                  <a:srgbClr val="00FF00"/>
                </a:solidFill>
                <a:latin typeface="Arial" charset="0"/>
                <a:cs typeface="Arial" charset="0"/>
                <a:sym typeface="Cabin"/>
              </a:rPr>
              <a:t>μοντέλο</a:t>
            </a:r>
            <a:r>
              <a:rPr lang="el-GR" sz="2100" u="none" strike="noStrike" cap="none" dirty="0">
                <a:solidFill>
                  <a:schemeClr val="lt1"/>
                </a:solidFill>
                <a:latin typeface="Arial" charset="0"/>
                <a:ea typeface="Arial" charset="0"/>
                <a:cs typeface="Arial" charset="0"/>
                <a:sym typeface="Cabin"/>
              </a:rPr>
              <a:t> </a:t>
            </a:r>
            <a:r>
              <a:rPr lang="el-GR" sz="2100" dirty="0">
                <a:solidFill>
                  <a:srgbClr val="00FF00"/>
                </a:solidFill>
                <a:latin typeface="Arial" charset="0"/>
                <a:cs typeface="Arial" charset="0"/>
                <a:sym typeface="Cabin"/>
              </a:rPr>
              <a:t>βάσης</a:t>
            </a:r>
            <a:r>
              <a:rPr lang="el-GR" sz="2100" u="none" strike="noStrike" cap="none" dirty="0">
                <a:solidFill>
                  <a:schemeClr val="lt1"/>
                </a:solidFill>
                <a:latin typeface="Arial" charset="0"/>
                <a:ea typeface="Arial" charset="0"/>
                <a:cs typeface="Arial" charset="0"/>
                <a:sym typeface="Cabin"/>
              </a:rPr>
              <a:t> </a:t>
            </a:r>
            <a:r>
              <a:rPr lang="el-GR" sz="2100" dirty="0">
                <a:solidFill>
                  <a:srgbClr val="00FF00"/>
                </a:solidFill>
                <a:latin typeface="Arial" charset="0"/>
                <a:cs typeface="Arial" charset="0"/>
                <a:sym typeface="Cabin"/>
              </a:rPr>
              <a:t>δεδομένων</a:t>
            </a:r>
            <a:r>
              <a:rPr lang="el-GR" sz="2100" u="none" strike="noStrike" cap="none" dirty="0">
                <a:solidFill>
                  <a:schemeClr val="lt1"/>
                </a:solidFill>
                <a:latin typeface="Arial" charset="0"/>
                <a:ea typeface="Arial" charset="0"/>
                <a:cs typeface="Arial" charset="0"/>
                <a:sym typeface="Cabin"/>
              </a:rPr>
              <a:t> ή </a:t>
            </a:r>
            <a:r>
              <a:rPr lang="el-GR" sz="2100" dirty="0">
                <a:solidFill>
                  <a:srgbClr val="00FF00"/>
                </a:solidFill>
                <a:latin typeface="Arial" charset="0"/>
                <a:cs typeface="Arial" charset="0"/>
                <a:sym typeface="Cabin"/>
              </a:rPr>
              <a:t>σχήμα</a:t>
            </a:r>
            <a:r>
              <a:rPr lang="el-GR" sz="2100" u="none" strike="noStrike" cap="none" dirty="0">
                <a:solidFill>
                  <a:schemeClr val="lt1"/>
                </a:solidFill>
                <a:latin typeface="Arial" charset="0"/>
                <a:ea typeface="Arial" charset="0"/>
                <a:cs typeface="Arial" charset="0"/>
                <a:sym typeface="Cabin"/>
              </a:rPr>
              <a:t> </a:t>
            </a:r>
            <a:r>
              <a:rPr lang="el-GR" sz="2100" dirty="0">
                <a:solidFill>
                  <a:srgbClr val="00FF00"/>
                </a:solidFill>
                <a:latin typeface="Arial" charset="0"/>
                <a:cs typeface="Arial" charset="0"/>
                <a:sym typeface="Cabin"/>
              </a:rPr>
              <a:t>βάσης</a:t>
            </a:r>
            <a:r>
              <a:rPr lang="el-GR" sz="2100" u="none" strike="noStrike" cap="none" dirty="0">
                <a:solidFill>
                  <a:schemeClr val="lt1"/>
                </a:solidFill>
                <a:latin typeface="Arial" charset="0"/>
                <a:ea typeface="Arial" charset="0"/>
                <a:cs typeface="Arial" charset="0"/>
                <a:sym typeface="Cabin"/>
              </a:rPr>
              <a:t> </a:t>
            </a:r>
            <a:r>
              <a:rPr lang="el-GR" sz="2100" dirty="0">
                <a:solidFill>
                  <a:srgbClr val="00FF00"/>
                </a:solidFill>
                <a:latin typeface="Arial" charset="0"/>
                <a:cs typeface="Arial" charset="0"/>
                <a:sym typeface="Cabin"/>
              </a:rPr>
              <a:t>δεδομένων</a:t>
            </a:r>
            <a:r>
              <a:rPr lang="el-GR" sz="2100" u="none" strike="noStrike" cap="none" dirty="0">
                <a:solidFill>
                  <a:schemeClr val="lt1"/>
                </a:solidFill>
                <a:latin typeface="Arial" charset="0"/>
                <a:ea typeface="Arial" charset="0"/>
                <a:cs typeface="Arial" charset="0"/>
                <a:sym typeface="Cabin"/>
              </a:rPr>
              <a:t> είναι η </a:t>
            </a:r>
            <a:r>
              <a:rPr lang="el-GR" sz="2100" dirty="0">
                <a:solidFill>
                  <a:srgbClr val="FF00FF"/>
                </a:solidFill>
                <a:latin typeface="Arial" charset="0"/>
                <a:cs typeface="Arial" charset="0"/>
                <a:sym typeface="Cabin"/>
              </a:rPr>
              <a:t>δομή</a:t>
            </a:r>
            <a:r>
              <a:rPr lang="el-GR" sz="2100" u="none" strike="noStrike" cap="none" dirty="0">
                <a:solidFill>
                  <a:schemeClr val="lt1"/>
                </a:solidFill>
                <a:latin typeface="Arial" charset="0"/>
                <a:ea typeface="Arial" charset="0"/>
                <a:cs typeface="Arial" charset="0"/>
                <a:sym typeface="Cabin"/>
              </a:rPr>
              <a:t> </a:t>
            </a:r>
            <a:r>
              <a:rPr lang="el-GR" sz="2100" dirty="0">
                <a:solidFill>
                  <a:srgbClr val="FF00FF"/>
                </a:solidFill>
                <a:latin typeface="Arial" charset="0"/>
                <a:cs typeface="Arial" charset="0"/>
                <a:sym typeface="Cabin"/>
              </a:rPr>
              <a:t>ή η μορφή μιας βάσης δεδομένων</a:t>
            </a:r>
            <a:r>
              <a:rPr lang="el-GR" sz="2100" u="none" strike="noStrike" cap="none" dirty="0">
                <a:solidFill>
                  <a:schemeClr val="lt1"/>
                </a:solidFill>
                <a:latin typeface="Arial" charset="0"/>
                <a:ea typeface="Arial" charset="0"/>
                <a:cs typeface="Arial" charset="0"/>
                <a:sym typeface="Cabin"/>
              </a:rPr>
              <a:t>, που περιγράφεται σε επίσημη γλώσσα που υποστηρίζεται από το σύστημα διαχείρισης βάσεων δεδομένων. Με άλλα λόγια, ένα «μοντέλο βάσης δεδομένων» είναι η εφαρμογή ενός μοντέλου δεδομένων όταν χρησιμοποιείται σε συνδυασμό με ένα σύστημα διαχείρισης βάσης δεδομένων</a:t>
            </a:r>
            <a:r>
              <a:rPr lang="en" sz="2100" u="none" strike="noStrike" cap="none" dirty="0">
                <a:solidFill>
                  <a:schemeClr val="lt1"/>
                </a:solidFill>
                <a:latin typeface="Arial" charset="0"/>
                <a:ea typeface="Arial" charset="0"/>
                <a:cs typeface="Arial" charset="0"/>
                <a:sym typeface="Cabin"/>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Συνήθη Συστήματα Βάσεων Δεδομένων</a:t>
            </a:r>
            <a:endParaRPr lang="en" sz="4300" u="none" strike="noStrike" cap="none" dirty="0">
              <a:solidFill>
                <a:srgbClr val="FFD966"/>
              </a:solidFill>
              <a:latin typeface="Arial" charset="0"/>
              <a:ea typeface="Arial" charset="0"/>
              <a:cs typeface="Arial" charset="0"/>
              <a:sym typeface="Cabin"/>
            </a:endParaRPr>
          </a:p>
        </p:txBody>
      </p:sp>
      <p:sp>
        <p:nvSpPr>
          <p:cNvPr id="317" name="Shape 317"/>
          <p:cNvSpPr txBox="1">
            <a:spLocks noGrp="1"/>
          </p:cNvSpPr>
          <p:nvPr>
            <p:ph type="body" idx="1"/>
          </p:nvPr>
        </p:nvSpPr>
        <p:spPr>
          <a:xfrm>
            <a:off x="319637" y="1693229"/>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Τρία σημαντικά Συστήματα Διαχείρισης Βάσεων Δεδομένων σε ευρεία χρήση</a:t>
            </a:r>
            <a:endParaRPr lang="en" sz="2000" u="none" strike="noStrike" cap="none" dirty="0">
              <a:solidFill>
                <a:schemeClr val="lt1"/>
              </a:solidFill>
              <a:latin typeface="Arial" charset="0"/>
              <a:ea typeface="Arial" charset="0"/>
              <a:cs typeface="Arial" charset="0"/>
              <a:sym typeface="Cabin"/>
            </a:endParaRPr>
          </a:p>
          <a:p>
            <a:pPr marL="1343025" marR="0" lvl="1" indent="-1076325"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Μεγάλη, εμπορική, επιχειρησιακής κλίμακας, πολύ προσαρμόσιμη</a:t>
            </a:r>
            <a:endParaRPr lang="en" sz="2000" u="none" strike="noStrike" cap="none" dirty="0">
              <a:solidFill>
                <a:schemeClr val="lt1"/>
              </a:solidFill>
              <a:latin typeface="Arial" charset="0"/>
              <a:ea typeface="Arial" charset="0"/>
              <a:cs typeface="Arial" charset="0"/>
              <a:sym typeface="Cabin"/>
            </a:endParaRPr>
          </a:p>
          <a:p>
            <a:pPr marL="1343025" marR="0" lvl="1" indent="-1076325"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Απλούστερη αλλά πολύ γρήγορη και επεκτάσιμη - εμπορική ανοιχτού κώδικα</a:t>
            </a:r>
            <a:endParaRPr lang="en" sz="2000" u="none" strike="noStrike" cap="none" dirty="0">
              <a:solidFill>
                <a:schemeClr val="lt1"/>
              </a:solidFill>
              <a:latin typeface="Arial" charset="0"/>
              <a:ea typeface="Arial" charset="0"/>
              <a:cs typeface="Arial" charset="0"/>
              <a:sym typeface="Cabin"/>
            </a:endParaRPr>
          </a:p>
          <a:p>
            <a:pPr marL="1343025" marR="0" lvl="1" indent="-1076325"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Πολύ ωραία - από τη Microsoft (επίσης Access)</a:t>
            </a:r>
            <a:endParaRPr lang="en" sz="2000" u="none" strike="noStrike" cap="none" dirty="0">
              <a:solidFill>
                <a:schemeClr val="lt1"/>
              </a:solidFill>
              <a:latin typeface="Arial" charset="0"/>
              <a:ea typeface="Arial" charset="0"/>
              <a:cs typeface="Arial" charset="0"/>
              <a:sym typeface="Cabin"/>
            </a:endParaRPr>
          </a:p>
          <a:p>
            <a:pPr marL="266700" marR="0" lvl="0" indent="-266700" algn="l" rtl="0">
              <a:lnSpc>
                <a:spcPct val="100000"/>
              </a:lnSpc>
              <a:spcBef>
                <a:spcPts val="6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Πολλά άλλα μικρότερα έργα, δωρεάν και ανοιχτού κώδικα</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746493" y="265686"/>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a:t>
            </a:r>
            <a:r>
              <a:rPr lang="el-GR" sz="4300" u="none" strike="noStrike" cap="none" dirty="0">
                <a:solidFill>
                  <a:srgbClr val="FFD966"/>
                </a:solidFill>
                <a:latin typeface="Arial" charset="0"/>
                <a:ea typeface="Arial" charset="0"/>
                <a:cs typeface="Arial" charset="0"/>
                <a:sym typeface="Cabin"/>
              </a:rPr>
              <a:t>βρίσκεται σε Πολλά Λογισμικά</a:t>
            </a:r>
            <a:r>
              <a:rPr lang="en" sz="4300" u="none" strike="noStrike" cap="none" dirty="0">
                <a:solidFill>
                  <a:srgbClr val="FFD966"/>
                </a:solidFill>
                <a:latin typeface="Arial" charset="0"/>
                <a:ea typeface="Arial" charset="0"/>
                <a:cs typeface="Arial" charset="0"/>
                <a:sym typeface="Cabin"/>
              </a:rPr>
              <a:t>...</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764506" y="1450743"/>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204096" y="152070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Πρόγραμμα Περιήγησης </a:t>
            </a:r>
            <a:r>
              <a:rPr lang="en" sz="4300" u="none" strike="noStrike" cap="none" dirty="0">
                <a:solidFill>
                  <a:srgbClr val="FFD966"/>
                </a:solidFill>
                <a:latin typeface="Arial" charset="0"/>
                <a:ea typeface="Arial" charset="0"/>
                <a:cs typeface="Arial" charset="0"/>
                <a:sym typeface="Cabin"/>
              </a:rPr>
              <a:t>SQLite</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a:t>
            </a:r>
            <a:r>
              <a:rPr lang="el-GR" sz="2000" u="none" strike="noStrike" cap="none" dirty="0">
                <a:solidFill>
                  <a:schemeClr val="lt1"/>
                </a:solidFill>
                <a:latin typeface="Arial" charset="0"/>
                <a:ea typeface="Arial" charset="0"/>
                <a:cs typeface="Arial" charset="0"/>
                <a:sym typeface="Cabin"/>
              </a:rPr>
              <a:t>είναι μια πολύ δημοφιλής βάση δεδομένων - είναι δωρεάν, γρήγορη και μικρή</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6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Το πρόγραμμα περιήγησης </a:t>
            </a:r>
            <a:r>
              <a:rPr lang="el-GR" sz="2000" u="none" strike="noStrike" cap="none" dirty="0" err="1">
                <a:solidFill>
                  <a:schemeClr val="lt1"/>
                </a:solidFill>
                <a:latin typeface="Arial" charset="0"/>
                <a:ea typeface="Arial" charset="0"/>
                <a:cs typeface="Arial" charset="0"/>
                <a:sym typeface="Cabin"/>
              </a:rPr>
              <a:t>SQLite</a:t>
            </a:r>
            <a:r>
              <a:rPr lang="el-GR" sz="2000" u="none" strike="noStrike" cap="none" dirty="0">
                <a:solidFill>
                  <a:schemeClr val="lt1"/>
                </a:solidFill>
                <a:latin typeface="Arial" charset="0"/>
                <a:ea typeface="Arial" charset="0"/>
                <a:cs typeface="Arial" charset="0"/>
                <a:sym typeface="Cabin"/>
              </a:rPr>
              <a:t> μας επιτρέπει να χειριζόμαστε άμεσα αρχεία </a:t>
            </a:r>
            <a:r>
              <a:rPr lang="el-GR" sz="2000" u="none" strike="noStrike" cap="none" dirty="0" err="1">
                <a:solidFill>
                  <a:schemeClr val="lt1"/>
                </a:solidFill>
                <a:latin typeface="Arial" charset="0"/>
                <a:ea typeface="Arial" charset="0"/>
                <a:cs typeface="Arial" charset="0"/>
                <a:sym typeface="Cabin"/>
              </a:rPr>
              <a:t>SQLite</a:t>
            </a:r>
            <a:endParaRPr lang="en" sz="2000" u="none" strike="noStrike" cap="none" dirty="0">
              <a:solidFill>
                <a:schemeClr val="lt1"/>
              </a:solidFill>
              <a:latin typeface="Arial" charset="0"/>
              <a:ea typeface="Arial" charset="0"/>
              <a:cs typeface="Arial" charset="0"/>
              <a:sym typeface="Cabin"/>
            </a:endParaRP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a:t>
            </a:r>
            <a:r>
              <a:rPr lang="el-GR" sz="2000" u="none" strike="noStrike" cap="none" dirty="0">
                <a:solidFill>
                  <a:schemeClr val="lt1"/>
                </a:solidFill>
                <a:latin typeface="Arial" charset="0"/>
                <a:ea typeface="Arial" charset="0"/>
                <a:cs typeface="Arial" charset="0"/>
                <a:sym typeface="Cabin"/>
              </a:rPr>
              <a:t>είναι ενσωματωμένη στην </a:t>
            </a:r>
            <a:r>
              <a:rPr lang="el-GR" sz="2000" u="none" strike="noStrike" cap="none" dirty="0" err="1">
                <a:solidFill>
                  <a:schemeClr val="lt1"/>
                </a:solidFill>
                <a:latin typeface="Arial" charset="0"/>
                <a:ea typeface="Arial" charset="0"/>
                <a:cs typeface="Arial" charset="0"/>
                <a:sym typeface="Cabin"/>
              </a:rPr>
              <a:t>Python</a:t>
            </a:r>
            <a:r>
              <a:rPr lang="el-GR" sz="2000" u="none" strike="noStrike" cap="none" dirty="0">
                <a:solidFill>
                  <a:schemeClr val="lt1"/>
                </a:solidFill>
                <a:latin typeface="Arial" charset="0"/>
                <a:ea typeface="Arial" charset="0"/>
                <a:cs typeface="Arial" charset="0"/>
                <a:sym typeface="Cabin"/>
              </a:rPr>
              <a:t> και σε ένα πλήθος άλλων γλωσσών</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Ας Δημιουργήσουμε μια Βάση Δεδομένων</a:t>
            </a:r>
            <a:endParaRPr lang="en-US" dirty="0">
              <a:solidFill>
                <a:srgbClr val="FFD966"/>
              </a:solidFill>
            </a:endParaRP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a:sym typeface="Cabin"/>
              </a:rPr>
              <a:t>SQLite Browser</a:t>
            </a: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Ξεκινάμε Απλά - Ένας Ενιαίος Πίνακας</a:t>
            </a:r>
            <a:endParaRPr lang="en" sz="4300" u="none" strike="noStrike" cap="none" dirty="0">
              <a:solidFill>
                <a:srgbClr val="FFD966"/>
              </a:solidFill>
              <a:latin typeface="Arial" charset="0"/>
              <a:ea typeface="Arial" charset="0"/>
              <a:cs typeface="Arial" charset="0"/>
              <a:sym typeface="Cabin"/>
            </a:endParaRP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l-GR" sz="2000" u="none" strike="noStrike" cap="none" dirty="0">
                <a:solidFill>
                  <a:srgbClr val="000000"/>
                </a:solidFill>
                <a:latin typeface="Arial" charset="0"/>
                <a:ea typeface="Arial" charset="0"/>
                <a:cs typeface="Arial" charset="0"/>
                <a:sym typeface="Cabin"/>
              </a:rPr>
              <a:t>Ο πίνακάς μας με </a:t>
            </a:r>
          </a:p>
          <a:p>
            <a:pPr marL="0" marR="0" lvl="0" indent="0" algn="ctr" rtl="0">
              <a:lnSpc>
                <a:spcPct val="100000"/>
              </a:lnSpc>
              <a:spcBef>
                <a:spcPts val="0"/>
              </a:spcBef>
              <a:spcAft>
                <a:spcPts val="0"/>
              </a:spcAft>
              <a:buClr>
                <a:srgbClr val="000000"/>
              </a:buClr>
              <a:buSzPct val="25000"/>
              <a:buFont typeface="Cabin"/>
              <a:buNone/>
            </a:pPr>
            <a:r>
              <a:rPr lang="el-GR" sz="2000" dirty="0">
                <a:latin typeface="Arial" charset="0"/>
                <a:ea typeface="Arial" charset="0"/>
                <a:cs typeface="Arial" charset="0"/>
                <a:sym typeface="Cabin"/>
              </a:rPr>
              <a:t>τέσσερις εγγραφές</a:t>
            </a:r>
            <a:endParaRPr lang="en" sz="2000" u="none" strike="noStrike" cap="none" dirty="0">
              <a:solidFill>
                <a:srgbClr val="000000"/>
              </a:solidFill>
              <a:latin typeface="Arial" charset="0"/>
              <a:ea typeface="Arial" charset="0"/>
              <a:cs typeface="Arial" charset="0"/>
              <a:sym typeface="Cabi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l-GR" sz="2000" u="none" strike="noStrike" cap="none" dirty="0">
                <a:solidFill>
                  <a:srgbClr val="FFFF00"/>
                </a:solidFill>
                <a:latin typeface="Arial" charset="0"/>
                <a:ea typeface="Arial" charset="0"/>
                <a:cs typeface="Arial" charset="0"/>
                <a:sym typeface="Cabin"/>
              </a:rPr>
              <a:t>Δομημένη Γλώσσα Ερωταποκρίσεων (</a:t>
            </a:r>
            <a:r>
              <a:rPr lang="en" sz="2000" u="none" strike="noStrike" cap="none" dirty="0">
                <a:solidFill>
                  <a:srgbClr val="FFFF00"/>
                </a:solidFill>
                <a:latin typeface="Arial" charset="0"/>
                <a:ea typeface="Arial" charset="0"/>
                <a:cs typeface="Arial" charset="0"/>
                <a:sym typeface="Cabin"/>
              </a:rPr>
              <a:t>Structured Query Language</a:t>
            </a:r>
            <a:r>
              <a:rPr lang="el-GR" sz="2000" u="none" strike="noStrike" cap="none" dirty="0">
                <a:solidFill>
                  <a:srgbClr val="FFFF00"/>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είναι η γλώσσα που χρησιμοποιούμε για την διατύπωση εντολών στη βάση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Create data / </a:t>
            </a:r>
            <a:r>
              <a:rPr lang="el-GR" sz="2000" u="none" strike="noStrike" cap="none" dirty="0">
                <a:solidFill>
                  <a:schemeClr val="lt1"/>
                </a:solidFill>
                <a:latin typeface="Arial" charset="0"/>
                <a:ea typeface="Arial" charset="0"/>
                <a:cs typeface="Arial" charset="0"/>
                <a:sym typeface="Cabin"/>
              </a:rPr>
              <a:t>Δημιουργία δεδομένων (γνωστός και ως </a:t>
            </a:r>
            <a:r>
              <a:rPr lang="en-US" sz="2000" u="none" strike="noStrike" cap="none" dirty="0">
                <a:solidFill>
                  <a:schemeClr val="lt1"/>
                </a:solidFill>
                <a:latin typeface="Arial" charset="0"/>
                <a:ea typeface="Arial" charset="0"/>
                <a:cs typeface="Arial" charset="0"/>
                <a:sym typeface="Cabin"/>
              </a:rPr>
              <a:t>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r>
              <a:rPr lang="el-GR" sz="2000" u="none" strike="noStrike" cap="none" dirty="0">
                <a:solidFill>
                  <a:schemeClr val="lt1"/>
                </a:solidFill>
                <a:latin typeface="Arial" charset="0"/>
                <a:ea typeface="Arial" charset="0"/>
                <a:cs typeface="Arial" charset="0"/>
                <a:sym typeface="Cabin"/>
              </a:rPr>
              <a:t> / Ανάκτηση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 / </a:t>
            </a:r>
            <a:r>
              <a:rPr lang="el-GR" sz="2000" u="none" strike="noStrike" cap="none" dirty="0">
                <a:solidFill>
                  <a:schemeClr val="lt1"/>
                </a:solidFill>
                <a:latin typeface="Arial" charset="0"/>
                <a:ea typeface="Arial" charset="0"/>
                <a:cs typeface="Arial" charset="0"/>
                <a:sym typeface="Cabin"/>
              </a:rPr>
              <a:t>Ενημέρωση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 </a:t>
            </a:r>
            <a:r>
              <a:rPr lang="el-GR" sz="2000" u="none" strike="noStrike" cap="none" dirty="0">
                <a:solidFill>
                  <a:schemeClr val="lt1"/>
                </a:solidFill>
                <a:latin typeface="Arial" charset="0"/>
                <a:ea typeface="Arial" charset="0"/>
                <a:cs typeface="Arial" charset="0"/>
                <a:sym typeface="Cabin"/>
              </a:rPr>
              <a:t>Διαγραφή δεδομένων</a:t>
            </a:r>
            <a:r>
              <a:rPr lang="en" sz="2000" u="none" strike="noStrike" cap="none" dirty="0">
                <a:solidFill>
                  <a:schemeClr val="lt1"/>
                </a:solidFill>
                <a:latin typeface="Arial" charset="0"/>
                <a:ea typeface="Arial" charset="0"/>
                <a:cs typeface="Arial" charset="0"/>
                <a:sym typeface="Cabin"/>
              </a:rPr>
              <a:t> </a:t>
            </a:r>
          </a:p>
        </p:txBody>
      </p:sp>
      <p:sp>
        <p:nvSpPr>
          <p:cNvPr id="250" name="Shape 250"/>
          <p:cNvSpPr txBox="1"/>
          <p:nvPr/>
        </p:nvSpPr>
        <p:spPr>
          <a:xfrm>
            <a:off x="4812496" y="4670902"/>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extLst>
      <p:ext uri="{BB962C8B-B14F-4D97-AF65-F5344CB8AC3E}">
        <p14:creationId xmlns:p14="http://schemas.microsoft.com/office/powerpoint/2010/main" val="851179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l-GR" sz="2000" u="none" strike="noStrike" cap="none" dirty="0">
                <a:solidFill>
                  <a:schemeClr val="lt1"/>
                </a:solidFill>
                <a:latin typeface="Arial" charset="0"/>
                <a:ea typeface="Arial" charset="0"/>
                <a:cs typeface="Arial" charset="0"/>
                <a:sym typeface="Cabin"/>
              </a:rPr>
              <a:t>Η δήλωση </a:t>
            </a:r>
            <a:r>
              <a:rPr lang="en-US" sz="2000" u="none" strike="noStrike" cap="none" dirty="0">
                <a:solidFill>
                  <a:schemeClr val="lt1"/>
                </a:solidFill>
                <a:latin typeface="Arial" charset="0"/>
                <a:ea typeface="Arial" charset="0"/>
                <a:cs typeface="Arial" charset="0"/>
                <a:sym typeface="Cabin"/>
              </a:rPr>
              <a:t>Insert</a:t>
            </a:r>
            <a:r>
              <a:rPr lang="el-GR" sz="2000" u="none" strike="noStrike" cap="none" dirty="0">
                <a:solidFill>
                  <a:schemeClr val="lt1"/>
                </a:solidFill>
                <a:latin typeface="Arial" charset="0"/>
                <a:ea typeface="Arial" charset="0"/>
                <a:cs typeface="Arial" charset="0"/>
                <a:sym typeface="Cabin"/>
              </a:rPr>
              <a:t> εισάγει μια γραμμή σε έναν πίνακα</a:t>
            </a:r>
            <a:endParaRPr lang="en" sz="2000" u="none" strike="noStrike" cap="none" dirty="0">
              <a:solidFill>
                <a:schemeClr val="lt1"/>
              </a:solidFill>
              <a:latin typeface="Arial" charset="0"/>
              <a:ea typeface="Arial" charset="0"/>
              <a:cs typeface="Arial" charset="0"/>
              <a:sym typeface="Cabin"/>
            </a:endParaRP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l-GR" sz="2000" u="none" strike="noStrike" cap="none" dirty="0">
                <a:solidFill>
                  <a:schemeClr val="lt1"/>
                </a:solidFill>
                <a:latin typeface="Arial" charset="0"/>
                <a:ea typeface="Arial" charset="0"/>
                <a:cs typeface="Arial" charset="0"/>
                <a:sym typeface="Cabin"/>
              </a:rPr>
              <a:t>Διαγράφει μια γραμμή σε έναν πίνακα βάσει κριτηρίων επιλογής</a:t>
            </a:r>
            <a:endParaRPr lang="en" sz="2000" u="none" strike="noStrike" cap="none" dirty="0">
              <a:solidFill>
                <a:schemeClr val="lt1"/>
              </a:solidFill>
              <a:latin typeface="Arial" charset="0"/>
              <a:ea typeface="Arial" charset="0"/>
              <a:cs typeface="Arial" charset="0"/>
              <a:sym typeface="Cabin"/>
            </a:endParaRP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49" y="514350"/>
            <a:ext cx="1628775" cy="154305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l-GR" sz="2000" dirty="0">
                <a:latin typeface="+mn-lt"/>
                <a:ea typeface="+mn-ea"/>
              </a:rPr>
              <a:t>ΠΑΛΙΑ</a:t>
            </a:r>
          </a:p>
          <a:p>
            <a:pPr algn="ctr" eaLnBrk="1" hangingPunct="1">
              <a:defRPr/>
            </a:pPr>
            <a:r>
              <a:rPr lang="el-GR" dirty="0">
                <a:latin typeface="+mn-lt"/>
                <a:ea typeface="+mn-ea"/>
              </a:rPr>
              <a:t>Ταξινόμηση</a:t>
            </a:r>
            <a:endParaRPr lang="en-US" dirty="0">
              <a:latin typeface="+mn-lt"/>
              <a:ea typeface="+mn-ea"/>
            </a:endParaRPr>
          </a:p>
        </p:txBody>
      </p:sp>
      <p:sp>
        <p:nvSpPr>
          <p:cNvPr id="6150" name="Multidocument 8"/>
          <p:cNvSpPr>
            <a:spLocks noChangeArrowheads="1"/>
          </p:cNvSpPr>
          <p:nvPr/>
        </p:nvSpPr>
        <p:spPr bwMode="auto">
          <a:xfrm>
            <a:off x="1285422" y="3471863"/>
            <a:ext cx="202882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l-GR" altLang="en-US" sz="1800" dirty="0">
                <a:solidFill>
                  <a:srgbClr val="000000"/>
                </a:solidFill>
              </a:rPr>
              <a:t>Ταξινομημένες συναλλαγές</a:t>
            </a:r>
            <a:endParaRPr lang="en-US" altLang="en-US" sz="1800" dirty="0">
              <a:solidFill>
                <a:srgbClr val="000000"/>
              </a:solidFill>
            </a:endParaRPr>
          </a:p>
        </p:txBody>
      </p:sp>
      <p:sp>
        <p:nvSpPr>
          <p:cNvPr id="6151" name="Decision 11"/>
          <p:cNvSpPr>
            <a:spLocks noChangeArrowheads="1"/>
          </p:cNvSpPr>
          <p:nvPr/>
        </p:nvSpPr>
        <p:spPr bwMode="auto">
          <a:xfrm>
            <a:off x="1470707" y="2057401"/>
            <a:ext cx="2968849"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l-GR" altLang="en-US" sz="1800" dirty="0">
                <a:solidFill>
                  <a:srgbClr val="000000"/>
                </a:solidFill>
              </a:rPr>
              <a:t>Συγχώνευση</a:t>
            </a:r>
            <a:endParaRPr lang="en-US" altLang="en-US" sz="1800" dirty="0">
              <a:solidFill>
                <a:srgbClr val="000000"/>
              </a:solidFill>
            </a:endParaRPr>
          </a:p>
        </p:txBody>
      </p:sp>
      <p:sp>
        <p:nvSpPr>
          <p:cNvPr id="6155" name="TextBox 23"/>
          <p:cNvSpPr txBox="1">
            <a:spLocks noChangeArrowheads="1"/>
          </p:cNvSpPr>
          <p:nvPr/>
        </p:nvSpPr>
        <p:spPr bwMode="auto">
          <a:xfrm>
            <a:off x="1914524" y="727021"/>
            <a:ext cx="2175596" cy="1027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l-GR" altLang="en-US" sz="2025" dirty="0">
                <a:solidFill>
                  <a:srgbClr val="FFFF00"/>
                </a:solidFill>
              </a:rPr>
              <a:t>Διαδοχική Κύρια </a:t>
            </a:r>
          </a:p>
          <a:p>
            <a:pPr algn="ctr" eaLnBrk="1" hangingPunct="1">
              <a:spcBef>
                <a:spcPct val="0"/>
              </a:spcBef>
              <a:buSzTx/>
              <a:buFontTx/>
              <a:buNone/>
            </a:pPr>
            <a:r>
              <a:rPr lang="el-GR" altLang="en-US" sz="2025" dirty="0">
                <a:solidFill>
                  <a:srgbClr val="FFFF00"/>
                </a:solidFill>
              </a:rPr>
              <a:t>Ενημέρωση</a:t>
            </a:r>
          </a:p>
          <a:p>
            <a:pPr algn="ctr" eaLnBrk="1" hangingPunct="1">
              <a:spcBef>
                <a:spcPct val="0"/>
              </a:spcBef>
              <a:buSzTx/>
              <a:buFontTx/>
              <a:buNone/>
            </a:pPr>
            <a:r>
              <a:rPr lang="el-GR" altLang="en-US" sz="2025" dirty="0">
                <a:solidFill>
                  <a:srgbClr val="FFFF00"/>
                </a:solidFill>
              </a:rPr>
              <a:t>Δεκαετία του 1970</a:t>
            </a:r>
            <a:endParaRPr lang="en-US" altLang="en-US" sz="2025" dirty="0">
              <a:solidFill>
                <a:srgbClr val="FFFF00"/>
              </a:solidFill>
            </a:endParaRPr>
          </a:p>
        </p:txBody>
      </p:sp>
      <p:sp>
        <p:nvSpPr>
          <p:cNvPr id="17" name="Sequential Access Storage 6">
            <a:extLst>
              <a:ext uri="{FF2B5EF4-FFF2-40B4-BE49-F238E27FC236}">
                <a16:creationId xmlns:a16="http://schemas.microsoft.com/office/drawing/2014/main" id="{7644FB6F-6CFD-4F3A-AAC1-D3B128BC1D92}"/>
              </a:ext>
            </a:extLst>
          </p:cNvPr>
          <p:cNvSpPr>
            <a:spLocks noChangeArrowheads="1"/>
          </p:cNvSpPr>
          <p:nvPr/>
        </p:nvSpPr>
        <p:spPr bwMode="auto">
          <a:xfrm>
            <a:off x="4186237" y="557212"/>
            <a:ext cx="1628775" cy="154305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l-GR" sz="2000" dirty="0">
                <a:latin typeface="+mn-lt"/>
                <a:ea typeface="+mn-ea"/>
              </a:rPr>
              <a:t>ΝΕΑ</a:t>
            </a:r>
          </a:p>
          <a:p>
            <a:pPr algn="ctr" eaLnBrk="1" hangingPunct="1">
              <a:defRPr/>
            </a:pPr>
            <a:r>
              <a:rPr lang="el-GR" dirty="0">
                <a:latin typeface="+mn-lt"/>
                <a:ea typeface="+mn-ea"/>
              </a:rPr>
              <a:t>Ταξινόμηση</a:t>
            </a:r>
            <a:endParaRPr lang="en-US" dirty="0">
              <a:latin typeface="+mn-lt"/>
              <a:ea typeface="+mn-ea"/>
            </a:endParaRPr>
          </a:p>
        </p:txBody>
      </p:sp>
      <p:cxnSp>
        <p:nvCxnSpPr>
          <p:cNvPr id="6152" name="Elbow Connector 13"/>
          <p:cNvCxnSpPr>
            <a:cxnSpLocks noChangeShapeType="1"/>
            <a:stCxn id="7" idx="2"/>
            <a:endCxn id="6151" idx="1"/>
          </p:cNvCxnSpPr>
          <p:nvPr/>
        </p:nvCxnSpPr>
        <p:spPr bwMode="auto">
          <a:xfrm rot="16200000" flipH="1">
            <a:off x="1092540" y="2064997"/>
            <a:ext cx="385764" cy="370570"/>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375803" y="2892534"/>
            <a:ext cx="642937" cy="515722"/>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p:cNvCxnSpPr>
          <p:nvPr/>
        </p:nvCxnSpPr>
        <p:spPr bwMode="auto">
          <a:xfrm flipV="1">
            <a:off x="4439556" y="2057400"/>
            <a:ext cx="345580" cy="385764"/>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9193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l-GR" sz="2000" u="none" strike="noStrike" cap="none" dirty="0">
                <a:solidFill>
                  <a:schemeClr val="lt1"/>
                </a:solidFill>
                <a:latin typeface="Arial" charset="0"/>
                <a:ea typeface="Arial" charset="0"/>
                <a:cs typeface="Arial" charset="0"/>
                <a:sym typeface="Cabin"/>
              </a:rPr>
              <a:t>Επιτρέπει την ενημέρωση ενός πεδίου με τον όρο </a:t>
            </a:r>
            <a:r>
              <a:rPr lang="en" sz="2000" u="none" strike="noStrike" cap="none" dirty="0">
                <a:solidFill>
                  <a:schemeClr val="lt1"/>
                </a:solidFill>
                <a:latin typeface="Arial" charset="0"/>
                <a:ea typeface="Arial" charset="0"/>
                <a:cs typeface="Arial" charset="0"/>
                <a:sym typeface="Cabin"/>
              </a:rPr>
              <a:t>where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4300" u="none" strike="noStrike" cap="none" dirty="0">
                <a:solidFill>
                  <a:srgbClr val="FFD966"/>
                </a:solidFill>
                <a:latin typeface="Arial" charset="0"/>
                <a:ea typeface="Arial" charset="0"/>
                <a:cs typeface="Arial" charset="0"/>
                <a:sym typeface="Cabin"/>
              </a:rPr>
              <a:t>Ανάκτηση Εγγραφών</a:t>
            </a:r>
            <a:r>
              <a:rPr lang="en" sz="4300" u="none" strike="noStrike" cap="none" dirty="0">
                <a:solidFill>
                  <a:srgbClr val="FFD966"/>
                </a:solidFill>
                <a:latin typeface="Arial" charset="0"/>
                <a:ea typeface="Arial" charset="0"/>
                <a:cs typeface="Arial" charset="0"/>
                <a:sym typeface="Cabin"/>
              </a:rPr>
              <a:t>:</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l-GR" sz="2000" u="none" strike="noStrike" cap="none" dirty="0">
                <a:solidFill>
                  <a:schemeClr val="lt1"/>
                </a:solidFill>
                <a:latin typeface="Arial" charset="0"/>
                <a:ea typeface="Arial" charset="0"/>
                <a:cs typeface="Arial" charset="0"/>
                <a:sym typeface="Cabin"/>
              </a:rPr>
              <a:t>Η δήλωση</a:t>
            </a:r>
            <a:r>
              <a:rPr lang="en" sz="2000" u="none" strike="noStrike" cap="none" dirty="0">
                <a:solidFill>
                  <a:schemeClr val="lt1"/>
                </a:solidFill>
                <a:latin typeface="Arial" charset="0"/>
                <a:ea typeface="Arial" charset="0"/>
                <a:cs typeface="Arial" charset="0"/>
                <a:sym typeface="Cabin"/>
              </a:rPr>
              <a:t> select </a:t>
            </a:r>
            <a:r>
              <a:rPr lang="el-GR" sz="2000" u="none" strike="noStrike" cap="none" dirty="0">
                <a:solidFill>
                  <a:schemeClr val="lt1"/>
                </a:solidFill>
                <a:latin typeface="Arial" charset="0"/>
                <a:ea typeface="Arial" charset="0"/>
                <a:cs typeface="Arial" charset="0"/>
                <a:sym typeface="Cabin"/>
              </a:rPr>
              <a:t>ανακτά μια ομάδα εγγραφών - μπορείτε είτε να ανακτήσετε όλες τις εγγραφές είτε ένα υποσύνολο των εγγραφών με τον όρο WHERE</a:t>
            </a:r>
            <a:endParaRPr lang="en" sz="2000" u="none" strike="noStrike" cap="none" dirty="0">
              <a:solidFill>
                <a:schemeClr val="lt1"/>
              </a:solidFill>
              <a:latin typeface="Arial" charset="0"/>
              <a:ea typeface="Arial" charset="0"/>
              <a:cs typeface="Arial" charset="0"/>
              <a:sym typeface="Cabin"/>
            </a:endParaRP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4300" u="none" strike="noStrike" cap="none" dirty="0">
                <a:solidFill>
                  <a:srgbClr val="FFD966"/>
                </a:solidFill>
                <a:latin typeface="Arial" charset="0"/>
                <a:ea typeface="Arial" charset="0"/>
                <a:cs typeface="Arial" charset="0"/>
                <a:sym typeface="Cabin"/>
              </a:rPr>
              <a:t>Ταξινόμηση με </a:t>
            </a:r>
            <a:r>
              <a:rPr lang="en" sz="4300" u="none" strike="noStrike" cap="none" dirty="0">
                <a:solidFill>
                  <a:srgbClr val="FF7F00"/>
                </a:solidFill>
                <a:latin typeface="Arial" charset="0"/>
                <a:ea typeface="Arial" charset="0"/>
                <a:cs typeface="Arial" charset="0"/>
                <a:sym typeface="Cabin"/>
              </a:rPr>
              <a:t>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l-GR" sz="2000" u="none" strike="noStrike" cap="none" dirty="0">
                <a:solidFill>
                  <a:schemeClr val="lt1"/>
                </a:solidFill>
                <a:latin typeface="Arial" charset="0"/>
                <a:ea typeface="Arial" charset="0"/>
                <a:cs typeface="Arial" charset="0"/>
                <a:sym typeface="Cabin"/>
              </a:rPr>
              <a:t>Μπορείτε να προσθέσετε τον όρο </a:t>
            </a:r>
            <a:r>
              <a:rPr lang="en" sz="2000" u="none" strike="noStrike" cap="none" dirty="0">
                <a:solidFill>
                  <a:srgbClr val="FF7F00"/>
                </a:solidFill>
                <a:latin typeface="Arial" charset="0"/>
                <a:ea typeface="Arial" charset="0"/>
                <a:cs typeface="Arial" charset="0"/>
                <a:sym typeface="Cabin"/>
              </a:rPr>
              <a:t>ORDER BY</a:t>
            </a:r>
            <a:r>
              <a:rPr lang="el-GR" sz="2000" u="none" strike="noStrike" cap="none" dirty="0">
                <a:solidFill>
                  <a:schemeClr val="lt1"/>
                </a:solidFill>
                <a:latin typeface="Arial" charset="0"/>
                <a:ea typeface="Arial" charset="0"/>
                <a:cs typeface="Arial" charset="0"/>
                <a:sym typeface="Cabin"/>
              </a:rPr>
              <a:t> σε μια δήλωση </a:t>
            </a:r>
            <a:r>
              <a:rPr lang="en" sz="2000" u="none" strike="noStrike" cap="none" dirty="0">
                <a:solidFill>
                  <a:srgbClr val="FF7F00"/>
                </a:solidFill>
                <a:latin typeface="Arial" charset="0"/>
                <a:ea typeface="Arial" charset="0"/>
                <a:cs typeface="Arial" charset="0"/>
                <a:sym typeface="Cabin"/>
              </a:rPr>
              <a:t>SELECT</a:t>
            </a:r>
            <a:r>
              <a:rPr lang="el-GR" sz="2000" u="none" strike="noStrike" cap="none" dirty="0">
                <a:solidFill>
                  <a:schemeClr val="lt1"/>
                </a:solidFill>
                <a:latin typeface="Arial" charset="0"/>
                <a:ea typeface="Arial" charset="0"/>
                <a:cs typeface="Arial" charset="0"/>
                <a:sym typeface="Cabin"/>
              </a:rPr>
              <a:t> για να ταξινομήσετε τα αποτελέσματα με αύξουσα ή φθίνουσα σειρά</a:t>
            </a:r>
            <a:endParaRPr lang="en" sz="2000" u="none" strike="noStrike" cap="none" dirty="0">
              <a:solidFill>
                <a:schemeClr val="lt1"/>
              </a:solidFill>
              <a:latin typeface="Arial" charset="0"/>
              <a:ea typeface="Arial" charset="0"/>
              <a:cs typeface="Arial" charset="0"/>
              <a:sym typeface="Cabin"/>
            </a:endParaRP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r>
              <a:rPr lang="en-US" sz="2500" u="none" strike="noStrike" cap="none">
                <a:solidFill>
                  <a:srgbClr val="FFFF00"/>
                </a:solidFill>
                <a:latin typeface="Arial" charset="0"/>
                <a:ea typeface="Arial" charset="0"/>
                <a:cs typeface="Arial" charset="0"/>
                <a:sym typeface="Cabin"/>
              </a:rPr>
              <a:t> </a:t>
            </a:r>
            <a:r>
              <a:rPr lang="en-US" sz="250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4300" u="none" strike="noStrike" cap="none" dirty="0">
                <a:solidFill>
                  <a:srgbClr val="FFD966"/>
                </a:solidFill>
                <a:latin typeface="Arial" charset="0"/>
                <a:ea typeface="Arial" charset="0"/>
                <a:cs typeface="Arial" charset="0"/>
                <a:sym typeface="Cabin"/>
              </a:rPr>
              <a:t>Σύνοψη </a:t>
            </a:r>
            <a:r>
              <a:rPr lang="en" sz="4300" u="none" strike="noStrike" cap="none" dirty="0">
                <a:solidFill>
                  <a:srgbClr val="FFD966"/>
                </a:solidFill>
                <a:latin typeface="Arial" charset="0"/>
                <a:ea typeface="Arial" charset="0"/>
                <a:cs typeface="Arial" charset="0"/>
                <a:sym typeface="Cabin"/>
              </a:rPr>
              <a:t>SQL</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Αυτό δεν είναι και πολύ συναρπαστικό (μέχρι στιγμής)</a:t>
            </a:r>
            <a:endParaRPr lang="en" sz="4300" u="none" strike="noStrike" cap="none" dirty="0">
              <a:solidFill>
                <a:srgbClr val="FFD966"/>
              </a:solidFill>
              <a:latin typeface="Arial" charset="0"/>
              <a:ea typeface="Arial" charset="0"/>
              <a:cs typeface="Arial" charset="0"/>
              <a:sym typeface="Cabin"/>
            </a:endParaRPr>
          </a:p>
        </p:txBody>
      </p:sp>
      <p:sp>
        <p:nvSpPr>
          <p:cNvPr id="480" name="Shape 480"/>
          <p:cNvSpPr txBox="1">
            <a:spLocks noGrp="1"/>
          </p:cNvSpPr>
          <p:nvPr>
            <p:ph type="body" idx="1"/>
          </p:nvPr>
        </p:nvSpPr>
        <p:spPr>
          <a:xfrm>
            <a:off x="650081" y="205458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Οι πίνακες μοιάζουν λίγο με μεγάλα προγραμματιζόμενα υπολογιστικά φύλλα με γραμμές, στήλες και εντολές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Η ισχύς γίνεται αντιληπτή όταν έχουμε περισσότερους από έναν πίνακες και μπορούμε να εκμεταλλευτούμε τις σχέσεις μεταξύ των πινάκων</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l-GR" altLang="en-US" sz="4000" dirty="0">
                <a:solidFill>
                  <a:srgbClr val="FFD966"/>
                </a:solidFill>
              </a:rPr>
              <a:t>Τυχαία Προσπέλαση</a:t>
            </a:r>
            <a:endParaRPr lang="en-US" altLang="en-US" sz="4000" dirty="0">
              <a:solidFill>
                <a:srgbClr val="FFD966"/>
              </a:solidFill>
            </a:endParaRPr>
          </a:p>
        </p:txBody>
      </p:sp>
      <p:sp>
        <p:nvSpPr>
          <p:cNvPr id="7170" name="Content Placeholder 2"/>
          <p:cNvSpPr>
            <a:spLocks noGrp="1"/>
          </p:cNvSpPr>
          <p:nvPr>
            <p:ph idx="1"/>
          </p:nvPr>
        </p:nvSpPr>
        <p:spPr>
          <a:xfrm>
            <a:off x="0" y="1464469"/>
            <a:ext cx="5599288" cy="3207544"/>
          </a:xfrm>
        </p:spPr>
        <p:txBody>
          <a:bodyPr/>
          <a:lstStyle/>
          <a:p>
            <a:r>
              <a:rPr lang="el-GR" altLang="en-US" sz="2400" dirty="0">
                <a:solidFill>
                  <a:schemeClr val="bg1"/>
                </a:solidFill>
              </a:rPr>
              <a:t>Όταν μπορείτε να προσπελάσετε τυχαία τα δεδομένα</a:t>
            </a:r>
            <a:r>
              <a:rPr lang="en-US" altLang="en-US" sz="2400" dirty="0">
                <a:solidFill>
                  <a:schemeClr val="bg1"/>
                </a:solidFill>
              </a:rPr>
              <a:t>...</a:t>
            </a:r>
          </a:p>
          <a:p>
            <a:r>
              <a:rPr lang="el-GR" altLang="en-US" sz="2400" dirty="0">
                <a:solidFill>
                  <a:schemeClr val="bg1"/>
                </a:solidFill>
              </a:rPr>
              <a:t>Πώς μπορείτε να δομήσετε τα δεδομένα ώστε να είναι πιο αποτελεσματικά</a:t>
            </a:r>
            <a:r>
              <a:rPr lang="en-US" altLang="en-US" sz="2400" dirty="0">
                <a:solidFill>
                  <a:schemeClr val="bg1"/>
                </a:solidFill>
              </a:rPr>
              <a:t>?</a:t>
            </a:r>
          </a:p>
          <a:p>
            <a:r>
              <a:rPr lang="el-GR" altLang="en-US" sz="2400" dirty="0">
                <a:solidFill>
                  <a:schemeClr val="bg1"/>
                </a:solidFill>
              </a:rPr>
              <a:t>Η ταξινόμηση μπορεί να μην είναι η καλύτερη ιδέα</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99288" y="1464469"/>
            <a:ext cx="3192287" cy="260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672013"/>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4300" u="none" strike="noStrike" cap="none" dirty="0">
                <a:solidFill>
                  <a:srgbClr val="FFD966"/>
                </a:solidFill>
                <a:latin typeface="Arial" charset="0"/>
                <a:ea typeface="Arial" charset="0"/>
                <a:cs typeface="Arial" charset="0"/>
                <a:sym typeface="Cabin"/>
              </a:rPr>
              <a:t>Σύνθετα Μοντέλα Δεδομένων και Σχέσεις</a:t>
            </a:r>
            <a:endParaRPr lang="en" sz="4300" u="none" strike="noStrike" cap="none" dirty="0">
              <a:solidFill>
                <a:srgbClr val="FFD966"/>
              </a:solidFill>
              <a:latin typeface="Arial" charset="0"/>
              <a:ea typeface="Arial" charset="0"/>
              <a:cs typeface="Arial" charset="0"/>
              <a:sym typeface="Cabin"/>
            </a:endParaRPr>
          </a:p>
        </p:txBody>
      </p:sp>
      <p:sp>
        <p:nvSpPr>
          <p:cNvPr id="486" name="Shape 486"/>
          <p:cNvSpPr txBox="1">
            <a:spLocks noGrp="1"/>
          </p:cNvSpPr>
          <p:nvPr>
            <p:ph type="body" idx="1"/>
          </p:nvPr>
        </p:nvSpPr>
        <p:spPr>
          <a:xfrm>
            <a:off x="650081" y="2946796"/>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dirty="0">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4300" u="none" strike="noStrike" cap="none" dirty="0">
                <a:solidFill>
                  <a:srgbClr val="FFD966"/>
                </a:solidFill>
                <a:latin typeface="Arial" charset="0"/>
                <a:ea typeface="Arial" charset="0"/>
                <a:cs typeface="Arial" charset="0"/>
                <a:sym typeface="Cabin"/>
              </a:rPr>
              <a:t>Σχεδιασμός Βάσης Δεδομένων</a:t>
            </a:r>
            <a:endParaRPr lang="en" sz="4300" u="none" strike="noStrike" cap="none" dirty="0">
              <a:solidFill>
                <a:srgbClr val="FFD966"/>
              </a:solidFill>
              <a:latin typeface="Arial" charset="0"/>
              <a:ea typeface="Arial" charset="0"/>
              <a:cs typeface="Arial" charset="0"/>
              <a:sym typeface="Cabin"/>
            </a:endParaRP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Ο σχεδιασμός βάσεων δεδομένων είναι μια </a:t>
            </a:r>
            <a:r>
              <a:rPr lang="el-GR" sz="2000" dirty="0">
                <a:solidFill>
                  <a:srgbClr val="00FF00"/>
                </a:solidFill>
                <a:latin typeface="Arial" charset="0"/>
                <a:cs typeface="Arial" charset="0"/>
                <a:sym typeface="Cabin"/>
              </a:rPr>
              <a:t>μορφή τέχνης </a:t>
            </a:r>
            <a:r>
              <a:rPr lang="el-GR" sz="2000" u="none" strike="noStrike" cap="none" dirty="0">
                <a:solidFill>
                  <a:schemeClr val="lt1"/>
                </a:solidFill>
                <a:latin typeface="Arial" charset="0"/>
                <a:ea typeface="Arial" charset="0"/>
                <a:cs typeface="Arial" charset="0"/>
                <a:sym typeface="Cabin"/>
              </a:rPr>
              <a:t>από μόνη της που απαιτεί ιδιαίτερες δεξιότητες και εμπειρία</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Στόχος μας είναι να αποφύγουμε τα πραγματικά άσχημα λάθη και να σχεδιάσουμε καθαρές και εύκολα κατανοητές βάσεις δεδομένων</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Άλλοι μπορεί να συντονίσουν την επίδοση των πραγμάτων αργότερα</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Ο σχεδιασμός της βάσης δεδομένων ξεκινά με μια εικόνα</a:t>
            </a:r>
            <a:r>
              <a:rPr lang="en" sz="2000" u="none" strike="noStrike" cap="none" dirty="0">
                <a:solidFill>
                  <a:schemeClr val="lt1"/>
                </a:solidFill>
                <a:latin typeface="Arial" charset="0"/>
                <a:ea typeface="Arial" charset="0"/>
                <a:cs typeface="Arial" charset="0"/>
                <a:sym typeface="Cabin"/>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xfrm>
            <a:off x="650081" y="342739"/>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Κατασκευάζοντας ένα Μοντέλο Δεδομένων</a:t>
            </a:r>
            <a:endParaRPr lang="en" sz="4300" u="none" strike="noStrike" cap="none" dirty="0">
              <a:solidFill>
                <a:srgbClr val="FFD966"/>
              </a:solidFill>
              <a:latin typeface="Arial" charset="0"/>
              <a:ea typeface="Arial" charset="0"/>
              <a:cs typeface="Arial" charset="0"/>
              <a:sym typeface="Cabin"/>
            </a:endParaRP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Σχεδιάζουμε μια εικόνα των αντικειμένων δεδομένων για την εφαρμογή μας και στη συνέχεια να βρίσκουμε πώς να αναπαραστήσουμε τα αντικείμενα και τις σχέσεις τους</a:t>
            </a:r>
            <a:endParaRPr lang="en" sz="2000" u="none" strike="noStrike" cap="none" dirty="0">
              <a:solidFill>
                <a:schemeClr val="lt1"/>
              </a:solidFill>
              <a:latin typeface="Arial" charset="0"/>
              <a:ea typeface="Arial" charset="0"/>
              <a:cs typeface="Arial" charset="0"/>
              <a:sym typeface="Cabin"/>
            </a:endParaRPr>
          </a:p>
          <a:p>
            <a:pPr marL="419100" marR="0" lvl="0" indent="-177800" algn="l" rtl="0">
              <a:lnSpc>
                <a:spcPct val="100000"/>
              </a:lnSpc>
              <a:spcBef>
                <a:spcPts val="20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Βασικός Κανόνας</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Μην τοποθετείτε τα ίδια δεδομένα συμβολοσειράς δύο φορές - χρησιμοποιήστε μια σχέση</a:t>
            </a:r>
            <a:endParaRPr lang="en" sz="2000" u="none" strike="noStrike" cap="none" dirty="0">
              <a:solidFill>
                <a:schemeClr val="lt1"/>
              </a:solidFill>
              <a:latin typeface="Arial" charset="0"/>
              <a:ea typeface="Arial" charset="0"/>
              <a:cs typeface="Arial" charset="0"/>
              <a:sym typeface="Cabin"/>
            </a:endParaRPr>
          </a:p>
          <a:p>
            <a:pPr marL="419100" marR="0" lvl="0" indent="-177800" algn="l" rtl="0">
              <a:lnSpc>
                <a:spcPct val="100000"/>
              </a:lnSpc>
              <a:spcBef>
                <a:spcPts val="20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Όταν υπάρχει ένα πράγμα στον «πραγματικό κόσμο», θα πρέπει να υπάρχει ένα αντίγραφο αυτού του πράγματος στη βάση δεδομένων</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2" name="Ομάδα 1">
            <a:extLst>
              <a:ext uri="{FF2B5EF4-FFF2-40B4-BE49-F238E27FC236}">
                <a16:creationId xmlns:a16="http://schemas.microsoft.com/office/drawing/2014/main" id="{474ADA4E-AAB3-4D97-AD49-C451F630A06C}"/>
              </a:ext>
            </a:extLst>
          </p:cNvPr>
          <p:cNvGrpSpPr/>
          <p:nvPr/>
        </p:nvGrpSpPr>
        <p:grpSpPr>
          <a:xfrm>
            <a:off x="1569415" y="493875"/>
            <a:ext cx="6133605" cy="4021977"/>
            <a:chOff x="1569415" y="493875"/>
            <a:chExt cx="6133605" cy="4021977"/>
          </a:xfrm>
        </p:grpSpPr>
        <p:pic>
          <p:nvPicPr>
            <p:cNvPr id="513" name="Shape 513"/>
            <p:cNvPicPr preferRelativeResize="0"/>
            <p:nvPr/>
          </p:nvPicPr>
          <p:blipFill rotWithShape="1">
            <a:blip r:embed="rId3">
              <a:alphaModFix/>
            </a:blip>
            <a:srcRect/>
            <a:stretch/>
          </p:blipFill>
          <p:spPr>
            <a:xfrm>
              <a:off x="1569415" y="887728"/>
              <a:ext cx="5988710" cy="3628124"/>
            </a:xfrm>
            <a:prstGeom prst="rect">
              <a:avLst/>
            </a:prstGeom>
            <a:noFill/>
            <a:ln>
              <a:noFill/>
            </a:ln>
          </p:spPr>
        </p:pic>
        <p:sp>
          <p:nvSpPr>
            <p:cNvPr id="514" name="Shape 514"/>
            <p:cNvSpPr txBox="1"/>
            <p:nvPr/>
          </p:nvSpPr>
          <p:spPr>
            <a:xfrm>
              <a:off x="1640523" y="493875"/>
              <a:ext cx="925035" cy="2826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Track</a:t>
              </a:r>
              <a:r>
                <a:rPr lang="el-GR" sz="1600" u="none" strike="noStrike" cap="none" dirty="0">
                  <a:solidFill>
                    <a:schemeClr val="lt1"/>
                  </a:solidFill>
                  <a:latin typeface="Arial" charset="0"/>
                  <a:ea typeface="Arial" charset="0"/>
                  <a:cs typeface="Arial" charset="0"/>
                  <a:sym typeface="Cabin"/>
                </a:rPr>
                <a:t> - Κομμάτι</a:t>
              </a:r>
              <a:r>
                <a:rPr lang="en" sz="1600" u="none" strike="noStrike" cap="none" dirty="0">
                  <a:solidFill>
                    <a:schemeClr val="lt1"/>
                  </a:solidFill>
                  <a:latin typeface="Arial" charset="0"/>
                  <a:ea typeface="Arial" charset="0"/>
                  <a:cs typeface="Arial" charset="0"/>
                  <a:sym typeface="Cabin"/>
                </a:rPr>
                <a:t>  </a:t>
              </a:r>
            </a:p>
          </p:txBody>
        </p:sp>
        <p:sp>
          <p:nvSpPr>
            <p:cNvPr id="515" name="Shape 515"/>
            <p:cNvSpPr txBox="1"/>
            <p:nvPr/>
          </p:nvSpPr>
          <p:spPr>
            <a:xfrm>
              <a:off x="3012436" y="493875"/>
              <a:ext cx="656117" cy="28263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Len</a:t>
              </a:r>
              <a:r>
                <a:rPr lang="el-GR" sz="1600" u="none" strike="noStrike" cap="none" dirty="0">
                  <a:solidFill>
                    <a:schemeClr val="lt1"/>
                  </a:solidFill>
                  <a:latin typeface="Arial" charset="0"/>
                  <a:ea typeface="Arial" charset="0"/>
                  <a:cs typeface="Arial" charset="0"/>
                  <a:sym typeface="Cabin"/>
                </a:rPr>
                <a:t> - Μήκος</a:t>
              </a:r>
              <a:r>
                <a:rPr lang="en" sz="1600" u="none" strike="noStrike" cap="none" dirty="0">
                  <a:solidFill>
                    <a:schemeClr val="lt1"/>
                  </a:solidFill>
                  <a:latin typeface="Arial" charset="0"/>
                  <a:ea typeface="Arial" charset="0"/>
                  <a:cs typeface="Arial" charset="0"/>
                  <a:sym typeface="Cabin"/>
                </a:rPr>
                <a:t>  </a:t>
              </a:r>
            </a:p>
          </p:txBody>
        </p:sp>
        <p:sp>
          <p:nvSpPr>
            <p:cNvPr id="516" name="Shape 516"/>
            <p:cNvSpPr txBox="1"/>
            <p:nvPr/>
          </p:nvSpPr>
          <p:spPr>
            <a:xfrm>
              <a:off x="3669499" y="493875"/>
              <a:ext cx="1140946" cy="2826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Artist</a:t>
              </a:r>
              <a:r>
                <a:rPr lang="el-GR" sz="1600" u="none" strike="noStrike" cap="none" dirty="0">
                  <a:solidFill>
                    <a:schemeClr val="lt1"/>
                  </a:solidFill>
                  <a:latin typeface="Arial" charset="0"/>
                  <a:ea typeface="Arial" charset="0"/>
                  <a:cs typeface="Arial" charset="0"/>
                  <a:sym typeface="Cabin"/>
                </a:rPr>
                <a:t> - Καλλιτέχνης</a:t>
              </a:r>
              <a:r>
                <a:rPr lang="en" sz="1600" u="none" strike="noStrike" cap="none" dirty="0">
                  <a:solidFill>
                    <a:schemeClr val="lt1"/>
                  </a:solidFill>
                  <a:latin typeface="Arial" charset="0"/>
                  <a:ea typeface="Arial" charset="0"/>
                  <a:cs typeface="Arial" charset="0"/>
                  <a:sym typeface="Cabin"/>
                </a:rPr>
                <a:t>  </a:t>
              </a:r>
            </a:p>
          </p:txBody>
        </p:sp>
        <p:sp>
          <p:nvSpPr>
            <p:cNvPr id="517" name="Shape 517"/>
            <p:cNvSpPr txBox="1"/>
            <p:nvPr/>
          </p:nvSpPr>
          <p:spPr>
            <a:xfrm>
              <a:off x="4819040" y="493875"/>
              <a:ext cx="718846" cy="28263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Album  </a:t>
              </a:r>
            </a:p>
          </p:txBody>
        </p:sp>
        <p:sp>
          <p:nvSpPr>
            <p:cNvPr id="518" name="Shape 518"/>
            <p:cNvSpPr txBox="1"/>
            <p:nvPr/>
          </p:nvSpPr>
          <p:spPr>
            <a:xfrm>
              <a:off x="5584587" y="493875"/>
              <a:ext cx="656116" cy="2826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Genre</a:t>
              </a:r>
              <a:r>
                <a:rPr lang="el-GR" sz="1600" u="none" strike="noStrike" cap="none" dirty="0">
                  <a:solidFill>
                    <a:schemeClr val="lt1"/>
                  </a:solidFill>
                  <a:latin typeface="Arial" charset="0"/>
                  <a:ea typeface="Arial" charset="0"/>
                  <a:cs typeface="Arial" charset="0"/>
                  <a:sym typeface="Cabin"/>
                </a:rPr>
                <a:t> - Είδος</a:t>
              </a:r>
              <a:endParaRPr lang="en" sz="1600" u="none" strike="noStrike" cap="none" dirty="0">
                <a:solidFill>
                  <a:schemeClr val="lt1"/>
                </a:solidFill>
                <a:latin typeface="Arial" charset="0"/>
                <a:ea typeface="Arial" charset="0"/>
                <a:cs typeface="Arial" charset="0"/>
                <a:sym typeface="Cabin"/>
              </a:endParaRPr>
            </a:p>
          </p:txBody>
        </p:sp>
        <p:sp>
          <p:nvSpPr>
            <p:cNvPr id="519" name="Shape 519"/>
            <p:cNvSpPr txBox="1"/>
            <p:nvPr/>
          </p:nvSpPr>
          <p:spPr>
            <a:xfrm>
              <a:off x="6265328" y="493875"/>
              <a:ext cx="718846" cy="2826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Rating</a:t>
              </a:r>
              <a:r>
                <a:rPr lang="el-GR" sz="1600" u="none" strike="noStrike" cap="none" dirty="0">
                  <a:solidFill>
                    <a:schemeClr val="lt1"/>
                  </a:solidFill>
                  <a:latin typeface="Arial" charset="0"/>
                  <a:ea typeface="Arial" charset="0"/>
                  <a:cs typeface="Arial" charset="0"/>
                  <a:sym typeface="Cabin"/>
                </a:rPr>
                <a:t> - Ψήφοι</a:t>
              </a:r>
              <a:endParaRPr lang="en" sz="1600" u="none" strike="noStrike" cap="none" dirty="0">
                <a:solidFill>
                  <a:schemeClr val="lt1"/>
                </a:solidFill>
                <a:latin typeface="Arial" charset="0"/>
                <a:ea typeface="Arial" charset="0"/>
                <a:cs typeface="Arial" charset="0"/>
                <a:sym typeface="Cabin"/>
              </a:endParaRPr>
            </a:p>
          </p:txBody>
        </p:sp>
        <p:sp>
          <p:nvSpPr>
            <p:cNvPr id="520" name="Shape 520"/>
            <p:cNvSpPr txBox="1"/>
            <p:nvPr/>
          </p:nvSpPr>
          <p:spPr>
            <a:xfrm>
              <a:off x="6984174" y="493875"/>
              <a:ext cx="718846" cy="2826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dirty="0">
                  <a:solidFill>
                    <a:schemeClr val="lt1"/>
                  </a:solidFill>
                  <a:latin typeface="Arial" charset="0"/>
                  <a:ea typeface="Arial" charset="0"/>
                  <a:cs typeface="Arial" charset="0"/>
                  <a:sym typeface="Cabin"/>
                </a:rPr>
                <a:t>Count</a:t>
              </a:r>
              <a:r>
                <a:rPr lang="el-GR" sz="1600" u="none" strike="noStrike" cap="none" dirty="0">
                  <a:solidFill>
                    <a:schemeClr val="lt1"/>
                  </a:solidFill>
                  <a:latin typeface="Arial" charset="0"/>
                  <a:ea typeface="Arial" charset="0"/>
                  <a:cs typeface="Arial" charset="0"/>
                  <a:sym typeface="Cabin"/>
                </a:rPr>
                <a:t> - Πλήθος</a:t>
              </a:r>
              <a:endParaRPr lang="en" sz="1600" u="none" strike="noStrike" cap="none" dirty="0">
                <a:solidFill>
                  <a:schemeClr val="lt1"/>
                </a:solidFill>
                <a:latin typeface="Arial" charset="0"/>
                <a:ea typeface="Arial" charset="0"/>
                <a:cs typeface="Arial" charset="0"/>
                <a:sym typeface="Cabin"/>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193172" y="437989"/>
            <a:ext cx="8757656"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4300" u="none" strike="noStrike" cap="none" dirty="0">
                <a:solidFill>
                  <a:srgbClr val="FFD966"/>
                </a:solidFill>
                <a:latin typeface="Arial" charset="0"/>
                <a:ea typeface="Arial" charset="0"/>
                <a:cs typeface="Arial" charset="0"/>
                <a:sym typeface="Cabin"/>
              </a:rPr>
              <a:t>Για κάθε «κομμάτι πληροφορίας»</a:t>
            </a:r>
            <a:r>
              <a:rPr lang="en" sz="4300" u="none" strike="noStrike" cap="none" dirty="0">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Είναι η στήλη αντικείμενο ή ιδιότητα άλλου αντικειμένου;</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Μόλις ορίσουμε τα αντικείμενα, πρέπει να ορίσουμε τις σχέσεις μεταξύ των αντικειμένων</a:t>
            </a:r>
            <a:endParaRPr lang="en" sz="2000" u="none" strike="noStrike" cap="none" dirty="0">
              <a:solidFill>
                <a:schemeClr val="lt1"/>
              </a:solidFill>
              <a:latin typeface="Arial" charset="0"/>
              <a:ea typeface="Arial" charset="0"/>
              <a:cs typeface="Arial" charset="0"/>
              <a:sym typeface="Cabin"/>
            </a:endParaRP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33182" y="1890476"/>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69407" y="998301"/>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69076" y="2704863"/>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33182" y="1890476"/>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69407" y="998301"/>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69076" y="2704863"/>
            <a:ext cx="1166987"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2025" dirty="0">
                <a:solidFill>
                  <a:schemeClr val="bg1"/>
                </a:solidFill>
                <a:ea typeface="ＭＳ Ｐゴシック" charset="-128"/>
              </a:rPr>
              <a:t>ανήκει-στο</a:t>
            </a:r>
            <a:endParaRPr lang="en-US" altLang="en-US" sz="2025" dirty="0">
              <a:solidFill>
                <a:schemeClr val="bg1"/>
              </a:solidFill>
              <a:ea typeface="ＭＳ Ｐゴシック" charset="-128"/>
            </a:endParaRP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Σχεσιακές Βάσεις Δεδομένων</a:t>
            </a:r>
            <a:endParaRPr lang="en" sz="4300" u="none" strike="noStrike" cap="none" dirty="0">
              <a:solidFill>
                <a:srgbClr val="FFD966"/>
              </a:solidFill>
              <a:latin typeface="Arial" charset="0"/>
              <a:ea typeface="Arial" charset="0"/>
              <a:cs typeface="Arial" charset="0"/>
              <a:sym typeface="Cabin"/>
            </a:endParaRP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500" u="none" strike="noStrike" cap="none" dirty="0">
                <a:solidFill>
                  <a:srgbClr val="FFFFFF"/>
                </a:solidFill>
                <a:latin typeface="Arial" charset="0"/>
                <a:ea typeface="Arial" charset="0"/>
                <a:cs typeface="Arial" charset="0"/>
                <a:sym typeface="Cabin"/>
              </a:rPr>
              <a:t>Οι σχεσιακές βάσεις δεδομένων </a:t>
            </a:r>
            <a:r>
              <a:rPr lang="el-GR" sz="2500" u="none" strike="noStrike" cap="none" dirty="0" err="1">
                <a:solidFill>
                  <a:srgbClr val="FFFFFF"/>
                </a:solidFill>
                <a:latin typeface="Arial" charset="0"/>
                <a:ea typeface="Arial" charset="0"/>
                <a:cs typeface="Arial" charset="0"/>
                <a:sym typeface="Cabin"/>
              </a:rPr>
              <a:t>μοντελοποιούν</a:t>
            </a:r>
            <a:r>
              <a:rPr lang="el-GR" sz="2500" u="none" strike="noStrike" cap="none" dirty="0">
                <a:solidFill>
                  <a:srgbClr val="FFFFFF"/>
                </a:solidFill>
                <a:latin typeface="Arial" charset="0"/>
                <a:ea typeface="Arial" charset="0"/>
                <a:cs typeface="Arial" charset="0"/>
                <a:sym typeface="Cabin"/>
              </a:rPr>
              <a:t> δεδομένα αποθηκεύοντας γραμμές και στήλες σε πίνακες. Η δύναμη της σχεσιακής βάσης δεδομένων έγκειται στην ικανότητά της να ανακτά αποτελεσματικά δεδομένα από αυτούς τους πίνακες και ιδίως όταν υπάρχουν πολλοί πίνακες και οι σχέσεις μεταξύ αυτών των πινάκων εμπλέκονται στο ερώτημα</a:t>
            </a:r>
            <a:r>
              <a:rPr lang="en" sz="2500" u="none" strike="noStrike" cap="none" dirty="0">
                <a:solidFill>
                  <a:srgbClr val="FFFFFF"/>
                </a:solidFill>
                <a:latin typeface="Arial" charset="0"/>
                <a:ea typeface="Arial" charset="0"/>
                <a:cs typeface="Arial" charset="0"/>
                <a:sym typeface="Cabin"/>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Ανα</a:t>
            </a:r>
            <a:r>
              <a:rPr lang="el-GR" sz="4300" dirty="0">
                <a:solidFill>
                  <a:srgbClr val="FFD966"/>
                </a:solidFill>
                <a:latin typeface="Arial" charset="0"/>
                <a:ea typeface="Arial" charset="0"/>
                <a:cs typeface="Arial" charset="0"/>
                <a:sym typeface="Cabin"/>
              </a:rPr>
              <a:t>παράσταση</a:t>
            </a:r>
            <a:r>
              <a:rPr lang="el-GR" sz="4300" u="none" strike="noStrike" cap="none" dirty="0">
                <a:solidFill>
                  <a:srgbClr val="FFD966"/>
                </a:solidFill>
                <a:latin typeface="Arial" charset="0"/>
                <a:ea typeface="Arial" charset="0"/>
                <a:cs typeface="Arial" charset="0"/>
                <a:sym typeface="Cabin"/>
              </a:rPr>
              <a:t> Σχέσεων σε Βάση Δεδομένων</a:t>
            </a:r>
            <a:endParaRPr lang="en" sz="43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650081" y="361028"/>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err="1">
                <a:solidFill>
                  <a:srgbClr val="FFD966"/>
                </a:solidFill>
                <a:latin typeface="Arial" charset="0"/>
                <a:ea typeface="Arial" charset="0"/>
                <a:cs typeface="Arial" charset="0"/>
                <a:sym typeface="Cabin"/>
              </a:rPr>
              <a:t>Κανονικοποίηση</a:t>
            </a:r>
            <a:r>
              <a:rPr lang="el-GR" sz="4300" u="none" strike="noStrike" cap="none" dirty="0">
                <a:solidFill>
                  <a:srgbClr val="FFD966"/>
                </a:solidFill>
                <a:latin typeface="Arial" charset="0"/>
                <a:ea typeface="Arial" charset="0"/>
                <a:cs typeface="Arial" charset="0"/>
                <a:sym typeface="Cabin"/>
              </a:rPr>
              <a:t> Βάσης Δεδομένων</a:t>
            </a:r>
            <a:r>
              <a:rPr lang="en" sz="4300" u="none" strike="noStrike" cap="none" dirty="0">
                <a:solidFill>
                  <a:srgbClr val="FFD966"/>
                </a:solidFill>
                <a:latin typeface="Arial" charset="0"/>
                <a:ea typeface="Arial" charset="0"/>
                <a:cs typeface="Arial" charset="0"/>
                <a:sym typeface="Cabin"/>
              </a:rPr>
              <a:t> (3NF)</a:t>
            </a:r>
          </a:p>
        </p:txBody>
      </p:sp>
      <p:sp>
        <p:nvSpPr>
          <p:cNvPr id="585" name="Shape 585"/>
          <p:cNvSpPr txBox="1">
            <a:spLocks noGrp="1"/>
          </p:cNvSpPr>
          <p:nvPr>
            <p:ph type="body" idx="1"/>
          </p:nvPr>
        </p:nvSpPr>
        <p:spPr>
          <a:xfrm>
            <a:off x="650081" y="16595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l-GR" sz="2000" u="none" strike="noStrike" cap="none" dirty="0">
                <a:solidFill>
                  <a:schemeClr val="lt1"/>
                </a:solidFill>
                <a:latin typeface="Arial" charset="0"/>
                <a:ea typeface="Arial" charset="0"/>
                <a:cs typeface="Arial" charset="0"/>
                <a:sym typeface="Cabin"/>
              </a:rPr>
              <a:t>Υπάρχουν *τόνοι* θεωρίας βάσης δεδομένων - πάρα πολύ για να κατανοήσουμε χωρίς υπερβολικό μαθηματική λογική</a:t>
            </a:r>
            <a:endParaRPr lang="en" sz="2000" u="none" strike="noStrike" cap="none" dirty="0">
              <a:solidFill>
                <a:schemeClr val="lt1"/>
              </a:solidFill>
              <a:latin typeface="Arial" charset="0"/>
              <a:ea typeface="Arial" charset="0"/>
              <a:cs typeface="Arial" charset="0"/>
              <a:sym typeface="Cabin"/>
            </a:endParaRPr>
          </a:p>
          <a:p>
            <a:pPr marL="457200" marR="0" lvl="0" indent="-355600" algn="l" rtl="0">
              <a:lnSpc>
                <a:spcPct val="100000"/>
              </a:lnSpc>
              <a:spcBef>
                <a:spcPts val="600"/>
              </a:spcBef>
              <a:spcAft>
                <a:spcPts val="0"/>
              </a:spcAft>
              <a:buSzPct val="100000"/>
              <a:buFont typeface="Cabin"/>
            </a:pPr>
            <a:r>
              <a:rPr lang="el-GR" sz="2000" u="none" strike="noStrike" cap="none" dirty="0">
                <a:solidFill>
                  <a:srgbClr val="00FF00"/>
                </a:solidFill>
                <a:latin typeface="Arial" charset="0"/>
                <a:ea typeface="Arial" charset="0"/>
                <a:cs typeface="Arial" charset="0"/>
                <a:sym typeface="Cabin"/>
              </a:rPr>
              <a:t>Μην επαναλαμβάνετε τα δεδομένα</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δεδομένα αναφοράς</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δείχνουν σε δεδομένα</a:t>
            </a:r>
            <a:endParaRPr lang="en" sz="2000" u="none" strike="noStrike" cap="none" dirty="0">
              <a:solidFill>
                <a:schemeClr val="lt1"/>
              </a:solidFill>
              <a:latin typeface="Arial" charset="0"/>
              <a:ea typeface="Arial" charset="0"/>
              <a:cs typeface="Arial" charset="0"/>
              <a:sym typeface="Cabin"/>
            </a:endParaRPr>
          </a:p>
          <a:p>
            <a:pPr marL="457200" marR="0" lvl="0" indent="-355600" algn="l" rtl="0">
              <a:lnSpc>
                <a:spcPct val="100000"/>
              </a:lnSpc>
              <a:spcBef>
                <a:spcPts val="600"/>
              </a:spcBef>
              <a:spcAft>
                <a:spcPts val="0"/>
              </a:spcAft>
              <a:buSzPct val="100000"/>
              <a:buFont typeface="Cabin"/>
            </a:pPr>
            <a:r>
              <a:rPr lang="el-GR" sz="2000" u="none" strike="noStrike" cap="none" dirty="0">
                <a:solidFill>
                  <a:schemeClr val="lt1"/>
                </a:solidFill>
                <a:latin typeface="Arial" charset="0"/>
                <a:ea typeface="Arial" charset="0"/>
                <a:cs typeface="Arial" charset="0"/>
                <a:sym typeface="Cabin"/>
              </a:rPr>
              <a:t>Χρησιμοποιήστε</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rgbClr val="00FF00"/>
                </a:solidFill>
                <a:latin typeface="Arial" charset="0"/>
                <a:ea typeface="Arial" charset="0"/>
                <a:cs typeface="Arial" charset="0"/>
                <a:sym typeface="Cabin"/>
              </a:rPr>
              <a:t>ακεραίους για κλειδιά</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και για αναφορές</a:t>
            </a:r>
            <a:endParaRPr lang="en" sz="2000" u="none" strike="noStrike" cap="none" dirty="0">
              <a:solidFill>
                <a:schemeClr val="lt1"/>
              </a:solidFill>
              <a:latin typeface="Arial" charset="0"/>
              <a:ea typeface="Arial" charset="0"/>
              <a:cs typeface="Arial" charset="0"/>
              <a:sym typeface="Cabin"/>
            </a:endParaRPr>
          </a:p>
          <a:p>
            <a:pPr marL="457200" marR="0" lvl="0" indent="-355600" algn="l" rtl="0">
              <a:lnSpc>
                <a:spcPct val="100000"/>
              </a:lnSpc>
              <a:spcBef>
                <a:spcPts val="600"/>
              </a:spcBef>
              <a:spcAft>
                <a:spcPts val="0"/>
              </a:spcAft>
              <a:buSzPct val="100000"/>
            </a:pPr>
            <a:r>
              <a:rPr lang="el-GR" sz="2000" u="none" strike="noStrike" cap="none" dirty="0">
                <a:solidFill>
                  <a:schemeClr val="lt1"/>
                </a:solidFill>
                <a:latin typeface="Arial" charset="0"/>
                <a:ea typeface="Arial" charset="0"/>
                <a:cs typeface="Arial" charset="0"/>
                <a:sym typeface="Cabin"/>
              </a:rPr>
              <a:t>Προσθέστε μια ειδική στήλη </a:t>
            </a:r>
            <a:r>
              <a:rPr lang="el-GR" sz="2000" b="0" i="0" u="none" strike="noStrike" cap="none" dirty="0">
                <a:solidFill>
                  <a:schemeClr val="lt1"/>
                </a:solidFill>
                <a:latin typeface="Arial"/>
                <a:ea typeface="Arial"/>
                <a:cs typeface="Arial"/>
                <a:sym typeface="Arial"/>
              </a:rPr>
              <a:t>«</a:t>
            </a:r>
            <a:r>
              <a:rPr lang="el-GR" sz="2000" u="none" strike="noStrike" cap="none" dirty="0">
                <a:solidFill>
                  <a:srgbClr val="FF7F00"/>
                </a:solidFill>
                <a:latin typeface="Arial" charset="0"/>
                <a:ea typeface="Arial" charset="0"/>
                <a:cs typeface="Arial" charset="0"/>
                <a:sym typeface="Cabin"/>
              </a:rPr>
              <a:t>κλειδί</a:t>
            </a:r>
            <a:r>
              <a:rPr lang="el-GR"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σε κάθε πίνακα η οποία θα χρησιμοποιείται ως αναφορά</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Κατά σύμβαση, πολλοί προγραμματιστές αποκαλούν αυτήν τη στήλη </a:t>
            </a:r>
            <a:r>
              <a:rPr lang="en" sz="2000" u="none" strike="noStrike" cap="none" dirty="0">
                <a:solidFill>
                  <a:schemeClr val="lt1"/>
                </a:solidFill>
                <a:latin typeface="Arial" charset="0"/>
                <a:ea typeface="Arial" charset="0"/>
                <a:cs typeface="Arial" charset="0"/>
                <a:sym typeface="Cabin"/>
              </a:rPr>
              <a:t> </a:t>
            </a:r>
            <a:r>
              <a:rPr lang="el-GR"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l-GR" sz="2000" b="0" i="0" u="none" strike="noStrike" cap="none" dirty="0">
                <a:solidFill>
                  <a:schemeClr val="lt1"/>
                </a:solidFill>
                <a:latin typeface="Arial"/>
                <a:ea typeface="Arial"/>
                <a:cs typeface="Arial"/>
                <a:sym typeface="Arial"/>
              </a:rPr>
              <a:t>»</a:t>
            </a:r>
            <a:endParaRPr lang="en" sz="2000" b="0" i="0" u="none" strike="noStrike" cap="none" dirty="0">
              <a:solidFill>
                <a:schemeClr val="lt1"/>
              </a:solidFill>
              <a:latin typeface="Arial"/>
              <a:ea typeface="Arial"/>
              <a:cs typeface="Arial"/>
              <a:sym typeface="Arial"/>
            </a:endParaRP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53592" y="2548532"/>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Θέλουμε να παρακολουθούμε ποια μπάντα είναι ο «</a:t>
            </a:r>
            <a:r>
              <a:rPr lang="el-GR" sz="2000" dirty="0">
                <a:solidFill>
                  <a:srgbClr val="FF00FF"/>
                </a:solidFill>
                <a:latin typeface="Arial" charset="0"/>
                <a:cs typeface="Arial" charset="0"/>
                <a:sym typeface="Cabin"/>
              </a:rPr>
              <a:t>δημιουργός</a:t>
            </a:r>
            <a:r>
              <a:rPr lang="el-GR" sz="2000" u="none" strike="noStrike" cap="none" dirty="0">
                <a:solidFill>
                  <a:schemeClr val="lt1"/>
                </a:solidFill>
                <a:latin typeface="Arial" charset="0"/>
                <a:ea typeface="Arial" charset="0"/>
                <a:cs typeface="Arial" charset="0"/>
                <a:sym typeface="Cabin"/>
              </a:rPr>
              <a:t>» κάθε μουσικού κομματιού ...</a:t>
            </a:r>
          </a:p>
          <a:p>
            <a:pPr marL="0" marR="0" lvl="0" indent="0" algn="ctr" rtl="0">
              <a:lnSpc>
                <a:spcPct val="100000"/>
              </a:lnSpc>
              <a:spcBef>
                <a:spcPts val="0"/>
              </a:spcBef>
              <a:spcAft>
                <a:spcPts val="0"/>
              </a:spcAft>
              <a:buClr>
                <a:schemeClr val="lt1"/>
              </a:buClr>
              <a:buSzPct val="25000"/>
              <a:buFont typeface="Cabin"/>
              <a:buNone/>
            </a:pPr>
            <a:endParaRPr lang="el-GR" sz="20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Σε </a:t>
            </a:r>
            <a:r>
              <a:rPr lang="el-GR" sz="2000" dirty="0">
                <a:solidFill>
                  <a:srgbClr val="FF00FF"/>
                </a:solidFill>
                <a:latin typeface="Arial" charset="0"/>
                <a:cs typeface="Arial" charset="0"/>
                <a:sym typeface="Cabin"/>
              </a:rPr>
              <a:t>ποιο άλμπουμ </a:t>
            </a:r>
            <a:r>
              <a:rPr lang="el-GR" sz="2000" u="none" strike="noStrike" cap="none" dirty="0">
                <a:solidFill>
                  <a:schemeClr val="lt1"/>
                </a:solidFill>
                <a:latin typeface="Arial" charset="0"/>
                <a:ea typeface="Arial" charset="0"/>
                <a:cs typeface="Arial" charset="0"/>
                <a:sym typeface="Cabin"/>
              </a:rPr>
              <a:t>"ανήκει" αυτό το τραγούδι ;;</a:t>
            </a:r>
          </a:p>
          <a:p>
            <a:pPr marL="0" marR="0" lvl="0" indent="0" algn="ctr" rtl="0">
              <a:lnSpc>
                <a:spcPct val="100000"/>
              </a:lnSpc>
              <a:spcBef>
                <a:spcPts val="0"/>
              </a:spcBef>
              <a:spcAft>
                <a:spcPts val="0"/>
              </a:spcAft>
              <a:buClr>
                <a:schemeClr val="lt1"/>
              </a:buClr>
              <a:buSzPct val="25000"/>
              <a:buFont typeface="Cabin"/>
              <a:buNone/>
            </a:pPr>
            <a:endParaRPr lang="el-GR" sz="2000" u="none" strike="noStrike" cap="none" dirty="0">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r>
              <a:rPr lang="el-GR" sz="2000" dirty="0">
                <a:solidFill>
                  <a:srgbClr val="00FF00"/>
                </a:solidFill>
                <a:latin typeface="Arial" charset="0"/>
                <a:cs typeface="Arial" charset="0"/>
                <a:sym typeface="Cabin"/>
              </a:rPr>
              <a:t>Με ποιο άλμπουμ σχετίζεται αυτό το τραγούδι;</a:t>
            </a:r>
            <a:endParaRPr lang="en" sz="2000" u="none" strike="noStrike" cap="none" dirty="0">
              <a:solidFill>
                <a:srgbClr val="00FF00"/>
              </a:solidFill>
              <a:latin typeface="Arial" charset="0"/>
              <a:ea typeface="Arial" charset="0"/>
              <a:cs typeface="Arial" charset="0"/>
              <a:sym typeface="Cabin"/>
            </a:endParaRP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Μοτίβο Ακεραίου Αναφοράς</a:t>
            </a:r>
            <a:endParaRPr lang="en" sz="4300" u="none" strike="noStrike" cap="none" dirty="0">
              <a:solidFill>
                <a:srgbClr val="FFD966"/>
              </a:solidFill>
              <a:latin typeface="Arial" charset="0"/>
              <a:ea typeface="Arial" charset="0"/>
              <a:cs typeface="Arial" charset="0"/>
              <a:sym typeface="Cabin"/>
            </a:endParaRP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2000" u="none" strike="noStrike" cap="none" dirty="0">
                <a:solidFill>
                  <a:srgbClr val="FF7F00"/>
                </a:solidFill>
                <a:latin typeface="Arial" charset="0"/>
                <a:ea typeface="Arial" charset="0"/>
                <a:cs typeface="Arial" charset="0"/>
                <a:sym typeface="Cabin"/>
              </a:rPr>
              <a:t>Χρησιμοποιούμε ακέραιους αριθμούς για να αναφερθούμε σε γραμμές άλλου πίνακα</a:t>
            </a:r>
            <a:endParaRPr lang="en" sz="2000" u="none" strike="noStrike" cap="none" dirty="0">
              <a:solidFill>
                <a:srgbClr val="FF7F00"/>
              </a:solidFill>
              <a:latin typeface="Arial" charset="0"/>
              <a:ea typeface="Arial" charset="0"/>
              <a:cs typeface="Arial" charset="0"/>
              <a:sym typeface="Cabin"/>
            </a:endParaRP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Τρία Είδη Κλειδιών</a:t>
            </a:r>
            <a:endParaRPr lang="en" sz="4300" u="none" strike="noStrike" cap="none" dirty="0">
              <a:solidFill>
                <a:srgbClr val="FFD966"/>
              </a:solidFill>
              <a:latin typeface="Arial" charset="0"/>
              <a:ea typeface="Arial" charset="0"/>
              <a:cs typeface="Arial" charset="0"/>
              <a:sym typeface="Cabin"/>
            </a:endParaRP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rgbClr val="FF7F00"/>
                </a:solidFill>
                <a:latin typeface="Arial" charset="0"/>
                <a:ea typeface="Arial" charset="0"/>
                <a:cs typeface="Arial" charset="0"/>
                <a:sym typeface="Cabin"/>
              </a:rPr>
              <a:t>Πρωτεύον Κλειδί</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γενικά ένα πεδίο ακεραίου αυτόματης αύξησης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rgbClr val="00FF00"/>
                </a:solidFill>
                <a:latin typeface="Arial" charset="0"/>
                <a:ea typeface="Arial" charset="0"/>
                <a:cs typeface="Arial" charset="0"/>
                <a:sym typeface="Cabin"/>
              </a:rPr>
              <a:t>Λογικό κλειδί</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err="1">
                <a:solidFill>
                  <a:schemeClr val="lt1"/>
                </a:solidFill>
                <a:latin typeface="Arial" charset="0"/>
                <a:ea typeface="Arial" charset="0"/>
                <a:cs typeface="Arial" charset="0"/>
                <a:sym typeface="Cabin"/>
              </a:rPr>
              <a:t>ότιι</a:t>
            </a:r>
            <a:r>
              <a:rPr lang="el-GR" sz="2000" u="none" strike="noStrike" cap="none" dirty="0">
                <a:solidFill>
                  <a:schemeClr val="lt1"/>
                </a:solidFill>
                <a:latin typeface="Arial" charset="0"/>
                <a:ea typeface="Arial" charset="0"/>
                <a:cs typeface="Arial" charset="0"/>
                <a:sym typeface="Cabin"/>
              </a:rPr>
              <a:t> χρησιμοποιεί ο έξω κόσμος για αναζήτηση</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rgbClr val="FF00FF"/>
                </a:solidFill>
                <a:latin typeface="Arial" charset="0"/>
                <a:ea typeface="Arial" charset="0"/>
                <a:cs typeface="Arial" charset="0"/>
                <a:sym typeface="Cabin"/>
              </a:rPr>
              <a:t>Ξένο κλειδί</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γενικά ένα ακέραιο πλήκτρο που δείχνει μια γραμμή σε έναν άλλο πίνακα</a:t>
            </a:r>
            <a:endParaRPr lang="en" sz="2000" u="none" strike="noStrike" cap="none" dirty="0">
              <a:solidFill>
                <a:schemeClr val="lt1"/>
              </a:solidFill>
              <a:latin typeface="Arial" charset="0"/>
              <a:ea typeface="Arial" charset="0"/>
              <a:cs typeface="Arial" charset="0"/>
              <a:sym typeface="Cabin"/>
            </a:endParaRP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4300" u="none" strike="noStrike" cap="none" dirty="0">
                <a:solidFill>
                  <a:srgbClr val="FFD966"/>
                </a:solidFill>
                <a:latin typeface="Arial" charset="0"/>
                <a:ea typeface="Arial" charset="0"/>
                <a:cs typeface="Arial" charset="0"/>
                <a:sym typeface="Cabin"/>
              </a:rPr>
              <a:t>Βασικοί Κανόνες</a:t>
            </a:r>
            <a:endParaRPr lang="en" sz="4300" u="none" strike="noStrike" cap="none" dirty="0">
              <a:solidFill>
                <a:srgbClr val="FFD966"/>
              </a:solidFill>
              <a:latin typeface="Arial" charset="0"/>
              <a:ea typeface="Arial" charset="0"/>
              <a:cs typeface="Arial" charset="0"/>
              <a:sym typeface="Cabin"/>
            </a:endParaRPr>
          </a:p>
        </p:txBody>
      </p:sp>
      <p:sp>
        <p:nvSpPr>
          <p:cNvPr id="627" name="Shape 627"/>
          <p:cNvSpPr txBox="1">
            <a:spLocks noGrp="1"/>
          </p:cNvSpPr>
          <p:nvPr>
            <p:ph type="body" idx="1"/>
          </p:nvPr>
        </p:nvSpPr>
        <p:spPr>
          <a:xfrm>
            <a:off x="650081" y="1464468"/>
            <a:ext cx="5379244"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Βέλτιστες πρακτικές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0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Ποτέ μην χρησιμοποιείτε το </a:t>
            </a:r>
            <a:r>
              <a:rPr lang="el-GR" sz="2000" dirty="0">
                <a:solidFill>
                  <a:srgbClr val="00FF00"/>
                </a:solidFill>
                <a:latin typeface="Arial" charset="0"/>
                <a:cs typeface="Arial" charset="0"/>
                <a:sym typeface="Cabin"/>
              </a:rPr>
              <a:t>λογικό κλειδί</a:t>
            </a:r>
            <a:r>
              <a:rPr lang="el-GR" sz="2000" u="none" strike="noStrike" cap="none" dirty="0">
                <a:solidFill>
                  <a:schemeClr val="lt1"/>
                </a:solidFill>
                <a:latin typeface="Arial" charset="0"/>
                <a:ea typeface="Arial" charset="0"/>
                <a:cs typeface="Arial" charset="0"/>
                <a:sym typeface="Cabin"/>
              </a:rPr>
              <a:t> ως </a:t>
            </a:r>
            <a:r>
              <a:rPr lang="el-GR" sz="2000" dirty="0">
                <a:solidFill>
                  <a:srgbClr val="FF7F00"/>
                </a:solidFill>
                <a:latin typeface="Arial" charset="0"/>
                <a:cs typeface="Arial" charset="0"/>
                <a:sym typeface="Cabin"/>
              </a:rPr>
              <a:t>πρωτεύον</a:t>
            </a:r>
            <a:r>
              <a:rPr lang="el-GR" sz="2000" u="none" strike="noStrike" cap="none" dirty="0">
                <a:solidFill>
                  <a:schemeClr val="lt1"/>
                </a:solidFill>
                <a:latin typeface="Arial" charset="0"/>
                <a:ea typeface="Arial" charset="0"/>
                <a:cs typeface="Arial" charset="0"/>
                <a:sym typeface="Cabin"/>
              </a:rPr>
              <a:t> </a:t>
            </a:r>
            <a:r>
              <a:rPr lang="el-GR" sz="2000" dirty="0">
                <a:solidFill>
                  <a:srgbClr val="FF7F00"/>
                </a:solidFill>
                <a:latin typeface="Arial" charset="0"/>
                <a:cs typeface="Arial" charset="0"/>
                <a:sym typeface="Cabin"/>
              </a:rPr>
              <a:t>κλειδί</a:t>
            </a:r>
            <a:r>
              <a:rPr lang="en" sz="2000" u="none" strike="noStrike" cap="none" dirty="0">
                <a:solidFill>
                  <a:srgbClr val="FF7F00"/>
                </a:solidFill>
                <a:latin typeface="Arial" charset="0"/>
                <a:ea typeface="Arial" charset="0"/>
                <a:cs typeface="Arial" charset="0"/>
                <a:sym typeface="Cabin"/>
              </a:rPr>
              <a:t> </a:t>
            </a: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chemeClr val="bg1"/>
                </a:solidFill>
                <a:latin typeface="Arial" charset="0"/>
                <a:ea typeface="Arial" charset="0"/>
                <a:cs typeface="Arial" charset="0"/>
                <a:sym typeface="Cabin"/>
              </a:rPr>
              <a:t>Τα</a:t>
            </a:r>
            <a:r>
              <a:rPr lang="el-GR" sz="2000" u="none" strike="noStrike" cap="none" dirty="0">
                <a:solidFill>
                  <a:srgbClr val="00FF00"/>
                </a:solidFill>
                <a:latin typeface="Arial" charset="0"/>
                <a:ea typeface="Arial" charset="0"/>
                <a:cs typeface="Arial" charset="0"/>
                <a:sym typeface="Cabin"/>
              </a:rPr>
              <a:t> λογικά κλειδιά </a:t>
            </a:r>
            <a:r>
              <a:rPr lang="el-GR" sz="2000" u="none" strike="noStrike" cap="none" dirty="0">
                <a:solidFill>
                  <a:schemeClr val="bg1"/>
                </a:solidFill>
                <a:latin typeface="Arial" charset="0"/>
                <a:ea typeface="Arial" charset="0"/>
                <a:cs typeface="Arial" charset="0"/>
                <a:sym typeface="Cabin"/>
              </a:rPr>
              <a:t>μπορούν και αλλάζουν, αν και αργά</a:t>
            </a:r>
            <a:endParaRPr lang="en" sz="2000" u="none" strike="noStrike" cap="none" dirty="0">
              <a:solidFill>
                <a:schemeClr val="bg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bg1"/>
                </a:solidFill>
                <a:latin typeface="Arial" charset="0"/>
                <a:ea typeface="Arial" charset="0"/>
                <a:cs typeface="Arial" charset="0"/>
                <a:sym typeface="Cabin"/>
              </a:rPr>
              <a:t>Οι</a:t>
            </a:r>
            <a:r>
              <a:rPr lang="el-GR" sz="2000" u="none" strike="noStrike" cap="none" dirty="0">
                <a:solidFill>
                  <a:srgbClr val="FF00FF"/>
                </a:solidFill>
                <a:latin typeface="Arial" charset="0"/>
                <a:ea typeface="Arial" charset="0"/>
                <a:cs typeface="Arial" charset="0"/>
                <a:sym typeface="Cabin"/>
              </a:rPr>
              <a:t> σχέσεις </a:t>
            </a:r>
            <a:r>
              <a:rPr lang="el-GR" sz="2000" dirty="0">
                <a:solidFill>
                  <a:schemeClr val="bg1"/>
                </a:solidFill>
                <a:latin typeface="Arial" charset="0"/>
                <a:cs typeface="Arial" charset="0"/>
                <a:sym typeface="Cabin"/>
              </a:rPr>
              <a:t>που βασίζονται σε πεδία συμβολοσειρών είναι λιγότερο αποτελεσματικές από τους ακέραιους</a:t>
            </a:r>
            <a:endParaRPr lang="en" sz="2000" dirty="0">
              <a:solidFill>
                <a:schemeClr val="bg1"/>
              </a:solidFill>
              <a:latin typeface="Arial" charset="0"/>
              <a:cs typeface="Arial" charset="0"/>
              <a:sym typeface="Cabin"/>
            </a:endParaRP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Ξένα Κλειδιά</a:t>
            </a:r>
            <a:endParaRPr lang="en" sz="4300" u="none" strike="noStrike" cap="none" dirty="0">
              <a:solidFill>
                <a:srgbClr val="FFD966"/>
              </a:solidFill>
              <a:latin typeface="Arial" charset="0"/>
              <a:ea typeface="Arial" charset="0"/>
              <a:cs typeface="Arial" charset="0"/>
              <a:sym typeface="Cabin"/>
            </a:endParaRP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Ένα </a:t>
            </a:r>
            <a:r>
              <a:rPr lang="el-GR" sz="2000" dirty="0">
                <a:solidFill>
                  <a:srgbClr val="FF00FF"/>
                </a:solidFill>
                <a:latin typeface="Arial" charset="0"/>
                <a:cs typeface="Arial" charset="0"/>
                <a:sym typeface="Cabin"/>
              </a:rPr>
              <a:t>ξένο κλειδί </a:t>
            </a:r>
            <a:r>
              <a:rPr lang="el-GR" sz="2000" u="none" strike="noStrike" cap="none" dirty="0">
                <a:solidFill>
                  <a:schemeClr val="lt1"/>
                </a:solidFill>
                <a:latin typeface="Arial" charset="0"/>
                <a:ea typeface="Arial" charset="0"/>
                <a:cs typeface="Arial" charset="0"/>
                <a:sym typeface="Cabin"/>
              </a:rPr>
              <a:t>είναι όταν ένας πίνακας έχει μια στήλη που περιέχει ένα κλειδί που δείχνει το </a:t>
            </a:r>
            <a:r>
              <a:rPr lang="el-GR" sz="2000" dirty="0">
                <a:solidFill>
                  <a:srgbClr val="FF7F00"/>
                </a:solidFill>
                <a:latin typeface="Arial" charset="0"/>
                <a:cs typeface="Arial" charset="0"/>
                <a:sym typeface="Cabin"/>
              </a:rPr>
              <a:t>πρωτεύον κλειδί </a:t>
            </a:r>
            <a:r>
              <a:rPr lang="el-GR" sz="2000" u="none" strike="noStrike" cap="none" dirty="0">
                <a:solidFill>
                  <a:schemeClr val="lt1"/>
                </a:solidFill>
                <a:latin typeface="Arial" charset="0"/>
                <a:ea typeface="Arial" charset="0"/>
                <a:cs typeface="Arial" charset="0"/>
                <a:sym typeface="Cabin"/>
              </a:rPr>
              <a:t>ενός άλλου πίνακα</a:t>
            </a:r>
            <a:r>
              <a:rPr lang="en" sz="2000" u="none" strike="noStrike" cap="none" dirty="0">
                <a:solidFill>
                  <a:schemeClr val="lt1"/>
                </a:solidFill>
                <a:latin typeface="Arial" charset="0"/>
                <a:ea typeface="Arial" charset="0"/>
                <a:cs typeface="Arial" charset="0"/>
                <a:sym typeface="Cabin"/>
              </a:rPr>
              <a:t>.</a:t>
            </a: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Όταν όλα τα κύρια κλειδιά είναι ακέραιοι, τότε όλα τα ξένα κλειδιά είναι ακέραιοι - αυτό είναι καλό - πολύ καλό</a:t>
            </a:r>
            <a:endParaRPr lang="en" sz="2000" u="none" strike="noStrike" cap="none" dirty="0">
              <a:solidFill>
                <a:schemeClr val="lt1"/>
              </a:solidFill>
              <a:latin typeface="Arial" charset="0"/>
              <a:ea typeface="Arial" charset="0"/>
              <a:cs typeface="Arial" charset="0"/>
              <a:sym typeface="Cabin"/>
            </a:endParaRP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Κατασκευή Σχέσεων (σε πίνακες)</a:t>
            </a:r>
            <a:endParaRPr lang="en" sz="43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algn="ctr" eaLnBrk="1" hangingPunct="1">
              <a:defRPr/>
            </a:pPr>
            <a:r>
              <a:rPr lang="el-GR" altLang="en-US" sz="1800" dirty="0">
                <a:solidFill>
                  <a:schemeClr val="bg1"/>
                </a:solidFill>
                <a:ea typeface="ＭＳ Ｐゴシック" charset="-128"/>
              </a:rPr>
              <a:t>ανήκει-στο</a:t>
            </a:r>
            <a:endParaRPr lang="en-US" altLang="en-US" sz="1800" dirty="0">
              <a:solidFill>
                <a:schemeClr val="bg1"/>
              </a:solidFill>
              <a:ea typeface="ＭＳ Ｐゴシック" charset="-128"/>
            </a:endParaRP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algn="ctr" eaLnBrk="1" hangingPunct="1">
              <a:defRPr/>
            </a:pPr>
            <a:r>
              <a:rPr lang="el-GR" altLang="en-US" sz="1800" dirty="0">
                <a:solidFill>
                  <a:schemeClr val="bg1"/>
                </a:solidFill>
                <a:ea typeface="ＭＳ Ｐゴシック" charset="-128"/>
              </a:rPr>
              <a:t>ανήκει-στο</a:t>
            </a:r>
            <a:endParaRPr lang="en-US" altLang="en-US" sz="1800" dirty="0">
              <a:solidFill>
                <a:schemeClr val="bg1"/>
              </a:solidFill>
              <a:ea typeface="ＭＳ Ｐゴシック" charset="-128"/>
            </a:endParaRP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algn="ctr" eaLnBrk="1" hangingPunct="1">
              <a:defRPr/>
            </a:pPr>
            <a:r>
              <a:rPr lang="el-GR" altLang="en-US" sz="1800" dirty="0">
                <a:solidFill>
                  <a:schemeClr val="bg1"/>
                </a:solidFill>
                <a:ea typeface="ＭＳ Ｐゴシック" charset="-128"/>
              </a:rPr>
              <a:t>ανήκει-στο</a:t>
            </a:r>
            <a:endParaRPr lang="en-US" altLang="en-US" sz="1800" dirty="0">
              <a:solidFill>
                <a:schemeClr val="bg1"/>
              </a:solidFill>
              <a:ea typeface="ＭＳ Ｐゴシック"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ανήκει-στο</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834926" y="3018234"/>
            <a:ext cx="1967622"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000" u="none" strike="noStrike" cap="none" dirty="0">
                <a:solidFill>
                  <a:srgbClr val="FFFF00"/>
                </a:solidFill>
                <a:latin typeface="Arial" charset="0"/>
                <a:ea typeface="Arial" charset="0"/>
                <a:cs typeface="Arial" charset="0"/>
                <a:sym typeface="Cabin"/>
              </a:rPr>
              <a:t>Πίνακας</a:t>
            </a:r>
            <a:endParaRPr lang="en" sz="20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7F00"/>
              </a:buClr>
              <a:buSzPct val="25000"/>
              <a:buFont typeface="Cabin"/>
              <a:buNone/>
            </a:pPr>
            <a:r>
              <a:rPr lang="el-GR" sz="2000" u="none" strike="noStrike" cap="none" dirty="0">
                <a:solidFill>
                  <a:srgbClr val="FF7F00"/>
                </a:solidFill>
                <a:latin typeface="Arial" charset="0"/>
                <a:ea typeface="Arial" charset="0"/>
                <a:cs typeface="Arial" charset="0"/>
                <a:sym typeface="Cabin"/>
              </a:rPr>
              <a:t>Πρωτεύον κλειδί</a:t>
            </a:r>
            <a:endParaRPr lang="en" sz="2000" u="none" strike="noStrike" cap="none" dirty="0">
              <a:solidFill>
                <a:srgbClr val="FF7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Λογικό κλειδί</a:t>
            </a:r>
            <a:endParaRPr lang="en" sz="2000" u="none" strike="noStrike" cap="none" dirty="0">
              <a:solidFill>
                <a:srgbClr val="00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l-GR" sz="2000" u="none" strike="noStrike" cap="none" dirty="0">
                <a:solidFill>
                  <a:srgbClr val="FF00FF"/>
                </a:solidFill>
                <a:latin typeface="Arial" charset="0"/>
                <a:ea typeface="Arial" charset="0"/>
                <a:cs typeface="Arial" charset="0"/>
                <a:sym typeface="Cabin"/>
              </a:rPr>
              <a:t>Ξένο κλειδί</a:t>
            </a:r>
            <a:endParaRPr lang="en" sz="2000" u="none" strike="noStrike" cap="none" dirty="0">
              <a:solidFill>
                <a:srgbClr val="FF00FF"/>
              </a:solidFill>
              <a:latin typeface="Arial" charset="0"/>
              <a:ea typeface="Arial" charset="0"/>
              <a:cs typeface="Arial" charset="0"/>
              <a:sym typeface="Cabin"/>
            </a:endParaRP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Ορολογία</a:t>
            </a:r>
            <a:endParaRPr lang="en" sz="4300" u="none" strike="noStrike" cap="none" dirty="0">
              <a:solidFill>
                <a:srgbClr val="FFD966"/>
              </a:solidFill>
              <a:latin typeface="Arial" charset="0"/>
              <a:ea typeface="Arial" charset="0"/>
              <a:cs typeface="Arial" charset="0"/>
              <a:sym typeface="Cabin"/>
            </a:endParaRP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rgbClr val="FFFF00"/>
                </a:solidFill>
                <a:latin typeface="Arial" charset="0"/>
                <a:ea typeface="Arial" charset="0"/>
                <a:cs typeface="Arial" charset="0"/>
                <a:sym typeface="Cabin"/>
              </a:rPr>
              <a:t>Βάση Δεδομένων</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περιέχει πολλούς πίνακες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rgbClr val="00FF00"/>
                </a:solidFill>
                <a:latin typeface="Arial" charset="0"/>
                <a:ea typeface="Arial" charset="0"/>
                <a:cs typeface="Arial" charset="0"/>
                <a:sym typeface="Cabin"/>
              </a:rPr>
              <a:t>Σχέση</a:t>
            </a:r>
            <a:r>
              <a:rPr lang="en" sz="2000" u="none" strike="noStrike" cap="none" dirty="0">
                <a:solidFill>
                  <a:srgbClr val="00FF00"/>
                </a:solidFill>
                <a:latin typeface="Arial" charset="0"/>
                <a:ea typeface="Arial" charset="0"/>
                <a:cs typeface="Arial" charset="0"/>
                <a:sym typeface="Cabin"/>
              </a:rPr>
              <a:t> (</a:t>
            </a:r>
            <a:r>
              <a:rPr lang="el-GR" sz="2000" u="none" strike="noStrike" cap="none" dirty="0">
                <a:solidFill>
                  <a:srgbClr val="00FF00"/>
                </a:solidFill>
                <a:latin typeface="Arial" charset="0"/>
                <a:ea typeface="Arial" charset="0"/>
                <a:cs typeface="Arial" charset="0"/>
                <a:sym typeface="Cabin"/>
              </a:rPr>
              <a:t>ή πίνακας</a:t>
            </a:r>
            <a:r>
              <a:rPr lang="en" sz="2000" u="none" strike="noStrike" cap="none" dirty="0">
                <a:solidFill>
                  <a:srgbClr val="00FF00"/>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περιέχει πλειάδες και ιδιότητες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rgbClr val="FF7F00"/>
                </a:solidFill>
                <a:latin typeface="Arial" charset="0"/>
                <a:ea typeface="Arial" charset="0"/>
                <a:cs typeface="Arial" charset="0"/>
                <a:sym typeface="Cabin"/>
              </a:rPr>
              <a:t>Πλειάδες</a:t>
            </a:r>
            <a:r>
              <a:rPr lang="en" sz="2000" u="none" strike="noStrike" cap="none" dirty="0">
                <a:solidFill>
                  <a:srgbClr val="FF7F00"/>
                </a:solidFill>
                <a:latin typeface="Arial" charset="0"/>
                <a:ea typeface="Arial" charset="0"/>
                <a:cs typeface="Arial" charset="0"/>
                <a:sym typeface="Cabin"/>
              </a:rPr>
              <a:t> (</a:t>
            </a:r>
            <a:r>
              <a:rPr lang="el-GR" sz="2000" u="none" strike="noStrike" cap="none" dirty="0">
                <a:solidFill>
                  <a:srgbClr val="FF7F00"/>
                </a:solidFill>
                <a:latin typeface="Arial" charset="0"/>
                <a:ea typeface="Arial" charset="0"/>
                <a:cs typeface="Arial" charset="0"/>
                <a:sym typeface="Cabin"/>
              </a:rPr>
              <a:t>ή εγγραφές</a:t>
            </a:r>
            <a:r>
              <a:rPr lang="en" sz="2000" u="none" strike="noStrike" cap="none" dirty="0">
                <a:solidFill>
                  <a:srgbClr val="FF7F00"/>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ένα σύνολο πεδίων που αντιπροσωπεύει γενικά ένα «αντικείμενο» όπως ένα άτομο ή ένα μουσικό κομμάτι</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rgbClr val="FF00FF"/>
                </a:solidFill>
                <a:latin typeface="Arial" charset="0"/>
                <a:ea typeface="Arial" charset="0"/>
                <a:cs typeface="Arial" charset="0"/>
                <a:sym typeface="Cabin"/>
              </a:rPr>
              <a:t>Ιδιότητες</a:t>
            </a:r>
            <a:r>
              <a:rPr lang="en" sz="2000" u="none" strike="noStrike" cap="none" dirty="0">
                <a:solidFill>
                  <a:srgbClr val="FF00FF"/>
                </a:solidFill>
                <a:latin typeface="Arial" charset="0"/>
                <a:ea typeface="Arial" charset="0"/>
                <a:cs typeface="Arial" charset="0"/>
                <a:sym typeface="Cabin"/>
              </a:rPr>
              <a:t> (</a:t>
            </a:r>
            <a:r>
              <a:rPr lang="el-GR" sz="2000" u="none" strike="noStrike" cap="none" dirty="0">
                <a:solidFill>
                  <a:srgbClr val="FF00FF"/>
                </a:solidFill>
                <a:latin typeface="Arial" charset="0"/>
                <a:ea typeface="Arial" charset="0"/>
                <a:cs typeface="Arial" charset="0"/>
                <a:sym typeface="Cabin"/>
              </a:rPr>
              <a:t>επίσης στήλες ή πεδία</a:t>
            </a:r>
            <a:r>
              <a:rPr lang="en" sz="2000" u="none" strike="noStrike" cap="none" dirty="0">
                <a:solidFill>
                  <a:srgbClr val="FF00FF"/>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ένα από τα πιθανώς πολλά στοιχεία δεδομένων που αντιστοιχούν στο αντικείμενο που αντιπροσωπεύεται από την εγγραφή</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876300" y="4057649"/>
            <a:ext cx="3143845"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1600" u="none" strike="noStrike" cap="none" dirty="0">
                <a:solidFill>
                  <a:srgbClr val="FF00FF"/>
                </a:solidFill>
                <a:latin typeface="Arial" charset="0"/>
                <a:ea typeface="Arial" charset="0"/>
                <a:cs typeface="Arial" charset="0"/>
                <a:sym typeface="Cabin"/>
              </a:rPr>
              <a:t>Η ονομασία του ξένου κλειδιού</a:t>
            </a:r>
            <a:r>
              <a:rPr lang="en" sz="1600" u="none" strike="noStrike" cap="none" dirty="0">
                <a:solidFill>
                  <a:srgbClr val="FF00FF"/>
                </a:solidFill>
                <a:latin typeface="Arial" charset="0"/>
                <a:ea typeface="Arial" charset="0"/>
                <a:cs typeface="Arial" charset="0"/>
                <a:sym typeface="Cabin"/>
              </a:rPr>
              <a:t> artist_id </a:t>
            </a:r>
            <a:r>
              <a:rPr lang="el-GR" sz="1600" u="none" strike="noStrike" cap="none" dirty="0">
                <a:solidFill>
                  <a:srgbClr val="FF00FF"/>
                </a:solidFill>
                <a:latin typeface="Arial" charset="0"/>
                <a:ea typeface="Arial" charset="0"/>
                <a:cs typeface="Arial" charset="0"/>
                <a:sym typeface="Cabin"/>
              </a:rPr>
              <a:t>είναι μια σύμβαση</a:t>
            </a:r>
            <a:endParaRPr lang="en" sz="1600" u="none" strike="noStrike" cap="none" dirty="0">
              <a:solidFill>
                <a:srgbClr val="FF00FF"/>
              </a:solidFill>
              <a:latin typeface="Arial" charset="0"/>
              <a:ea typeface="Arial" charset="0"/>
              <a:cs typeface="Arial" charset="0"/>
              <a:sym typeface="Cabin"/>
            </a:endParaRPr>
          </a:p>
        </p:txBody>
      </p:sp>
      <p:sp>
        <p:nvSpPr>
          <p:cNvPr id="25" name="Shape 680">
            <a:extLst>
              <a:ext uri="{FF2B5EF4-FFF2-40B4-BE49-F238E27FC236}">
                <a16:creationId xmlns:a16="http://schemas.microsoft.com/office/drawing/2014/main" id="{AE5A98A5-AD5C-43BF-AB7E-5DD51DC876B5}"/>
              </a:ext>
            </a:extLst>
          </p:cNvPr>
          <p:cNvSpPr txBox="1"/>
          <p:nvPr/>
        </p:nvSpPr>
        <p:spPr>
          <a:xfrm>
            <a:off x="687493" y="2085975"/>
            <a:ext cx="1967622"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000" u="none" strike="noStrike" cap="none" dirty="0">
                <a:solidFill>
                  <a:srgbClr val="FFFF00"/>
                </a:solidFill>
                <a:latin typeface="Arial" charset="0"/>
                <a:ea typeface="Arial" charset="0"/>
                <a:cs typeface="Arial" charset="0"/>
                <a:sym typeface="Cabin"/>
              </a:rPr>
              <a:t>Πίνακας</a:t>
            </a:r>
            <a:endParaRPr lang="en" sz="20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7F00"/>
              </a:buClr>
              <a:buSzPct val="25000"/>
              <a:buFont typeface="Cabin"/>
              <a:buNone/>
            </a:pPr>
            <a:r>
              <a:rPr lang="el-GR" sz="2000" u="none" strike="noStrike" cap="none" dirty="0">
                <a:solidFill>
                  <a:srgbClr val="FF7F00"/>
                </a:solidFill>
                <a:latin typeface="Arial" charset="0"/>
                <a:ea typeface="Arial" charset="0"/>
                <a:cs typeface="Arial" charset="0"/>
                <a:sym typeface="Cabin"/>
              </a:rPr>
              <a:t>Πρωτεύον κλειδί</a:t>
            </a:r>
            <a:endParaRPr lang="en" sz="2000" u="none" strike="noStrike" cap="none" dirty="0">
              <a:solidFill>
                <a:srgbClr val="FF7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Λογικό κλειδί</a:t>
            </a:r>
            <a:endParaRPr lang="en" sz="2000" u="none" strike="noStrike" cap="none" dirty="0">
              <a:solidFill>
                <a:srgbClr val="00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l-GR" sz="2000" u="none" strike="noStrike" cap="none" dirty="0">
                <a:solidFill>
                  <a:srgbClr val="FF00FF"/>
                </a:solidFill>
                <a:latin typeface="Arial" charset="0"/>
                <a:ea typeface="Arial" charset="0"/>
                <a:cs typeface="Arial" charset="0"/>
                <a:sym typeface="Cabin"/>
              </a:rPr>
              <a:t>Ξένο κλειδί</a:t>
            </a:r>
            <a:endParaRPr lang="en" sz="2000" u="none" strike="noStrike" cap="none" dirty="0">
              <a:solidFill>
                <a:srgbClr val="FF00FF"/>
              </a:solidFill>
              <a:latin typeface="Arial" charset="0"/>
              <a:ea typeface="Arial" charset="0"/>
              <a:cs typeface="Arial" charset="0"/>
              <a:sym typeface="Cabi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TEXT</a:t>
            </a: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US" dirty="0">
                <a:solidFill>
                  <a:srgbClr val="FFFF00"/>
                </a:solidFill>
                <a:latin typeface="Courier" charset="0"/>
                <a:ea typeface="Courier" charset="0"/>
                <a:cs typeface="Courier" charset="0"/>
                <a:sym typeface="Cabin"/>
              </a:rPr>
              <a:t>)</a:t>
            </a:r>
          </a:p>
          <a:p>
            <a:pPr marL="0" marR="0" lvl="0" indent="0" algn="l" rtl="0">
              <a:lnSpc>
                <a:spcPct val="100000"/>
              </a:lnSpc>
              <a:spcBef>
                <a:spcPts val="0"/>
              </a:spcBef>
              <a:spcAft>
                <a:spcPts val="0"/>
              </a:spcAft>
              <a:buClr>
                <a:srgbClr val="FFFF00"/>
              </a:buClr>
              <a:buSzPct val="25000"/>
              <a:buFont typeface="Cabin"/>
              <a:buNone/>
            </a:pPr>
            <a:r>
              <a:rPr lang="en-US" u="none" strike="noStrike" cap="none" dirty="0">
                <a:solidFill>
                  <a:srgbClr val="FFFF00"/>
                </a:solidFill>
                <a:latin typeface="Courier" charset="0"/>
                <a:ea typeface="Courier" charset="0"/>
                <a:cs typeface="Courier" charset="0"/>
                <a:sym typeface="Cabin"/>
              </a:rPr>
              <a:t>     </a:t>
            </a:r>
            <a:r>
              <a:rPr lang="en" u="none" strike="noStrike" cap="none" dirty="0">
                <a:solidFill>
                  <a:srgbClr val="FFFF00"/>
                </a:solidFill>
                <a:latin typeface="Courier" charset="0"/>
                <a:ea typeface="Courier" charset="0"/>
                <a:cs typeface="Courier" charset="0"/>
                <a:sym typeface="Cabin"/>
              </a:rPr>
              <a:t>values ('Stairway',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390273"/>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1600" u="none" strike="noStrike" cap="none" dirty="0">
                <a:solidFill>
                  <a:srgbClr val="FFFF00"/>
                </a:solidFill>
                <a:latin typeface="Arial" charset="0"/>
                <a:ea typeface="Arial" charset="0"/>
                <a:cs typeface="Arial" charset="0"/>
                <a:sym typeface="Cabin"/>
              </a:rPr>
              <a:t>Μια </a:t>
            </a:r>
            <a:r>
              <a:rPr lang="el-GR" sz="1600" dirty="0">
                <a:solidFill>
                  <a:srgbClr val="00FF00"/>
                </a:solidFill>
                <a:latin typeface="Arial" charset="0"/>
                <a:cs typeface="Arial" charset="0"/>
                <a:sym typeface="Cabin"/>
              </a:rPr>
              <a:t>σχέση</a:t>
            </a:r>
            <a:r>
              <a:rPr lang="el-GR" sz="1600" u="none" strike="noStrike" cap="none" dirty="0">
                <a:solidFill>
                  <a:srgbClr val="FFFF00"/>
                </a:solidFill>
                <a:latin typeface="Arial" charset="0"/>
                <a:ea typeface="Arial" charset="0"/>
                <a:cs typeface="Arial" charset="0"/>
                <a:sym typeface="Cabin"/>
              </a:rPr>
              <a:t> ορίζεται ως </a:t>
            </a:r>
            <a:r>
              <a:rPr lang="el-GR" sz="1600" dirty="0">
                <a:solidFill>
                  <a:srgbClr val="00FF00"/>
                </a:solidFill>
                <a:latin typeface="Arial" charset="0"/>
                <a:cs typeface="Arial" charset="0"/>
                <a:sym typeface="Cabin"/>
              </a:rPr>
              <a:t>ένα σύνολο </a:t>
            </a:r>
            <a:r>
              <a:rPr lang="el-GR" sz="1600" dirty="0">
                <a:solidFill>
                  <a:srgbClr val="FF7F00"/>
                </a:solidFill>
                <a:latin typeface="Arial" charset="0"/>
                <a:cs typeface="Arial" charset="0"/>
                <a:sym typeface="Cabin"/>
              </a:rPr>
              <a:t>πλειάδων</a:t>
            </a:r>
            <a:r>
              <a:rPr lang="el-GR" sz="1600" u="none" strike="noStrike" cap="none" dirty="0">
                <a:solidFill>
                  <a:srgbClr val="FFFF00"/>
                </a:solidFill>
                <a:latin typeface="Arial" charset="0"/>
                <a:ea typeface="Arial" charset="0"/>
                <a:cs typeface="Arial" charset="0"/>
                <a:sym typeface="Cabin"/>
              </a:rPr>
              <a:t> που έχουν τις ίδιες </a:t>
            </a:r>
            <a:r>
              <a:rPr lang="el-GR" sz="1600" dirty="0">
                <a:solidFill>
                  <a:srgbClr val="FF00FF"/>
                </a:solidFill>
                <a:latin typeface="Arial" charset="0"/>
                <a:cs typeface="Arial" charset="0"/>
                <a:sym typeface="Cabin"/>
              </a:rPr>
              <a:t>ιδιότητες</a:t>
            </a:r>
            <a:r>
              <a:rPr lang="el-GR" sz="1600" u="none" strike="noStrike" cap="none" dirty="0">
                <a:solidFill>
                  <a:srgbClr val="FFFF00"/>
                </a:solidFill>
                <a:latin typeface="Arial" charset="0"/>
                <a:ea typeface="Arial" charset="0"/>
                <a:cs typeface="Arial" charset="0"/>
                <a:sym typeface="Cabin"/>
              </a:rPr>
              <a:t>. Μια </a:t>
            </a:r>
            <a:r>
              <a:rPr lang="el-GR" sz="1600" dirty="0">
                <a:solidFill>
                  <a:srgbClr val="FF7F00"/>
                </a:solidFill>
                <a:latin typeface="Arial" charset="0"/>
                <a:cs typeface="Arial" charset="0"/>
                <a:sym typeface="Cabin"/>
              </a:rPr>
              <a:t>πλειάδα</a:t>
            </a:r>
            <a:r>
              <a:rPr lang="el-GR" sz="1600" u="none" strike="noStrike" cap="none" dirty="0">
                <a:solidFill>
                  <a:srgbClr val="FFFF00"/>
                </a:solidFill>
                <a:latin typeface="Arial" charset="0"/>
                <a:ea typeface="Arial" charset="0"/>
                <a:cs typeface="Arial" charset="0"/>
                <a:sym typeface="Cabin"/>
              </a:rPr>
              <a:t> αντιπροσωπεύει συνήθως </a:t>
            </a:r>
            <a:r>
              <a:rPr lang="el-GR" sz="1600" dirty="0">
                <a:solidFill>
                  <a:srgbClr val="FF7F00"/>
                </a:solidFill>
                <a:latin typeface="Arial" charset="0"/>
                <a:cs typeface="Arial" charset="0"/>
                <a:sym typeface="Cabin"/>
              </a:rPr>
              <a:t>ένα αντικείμενο </a:t>
            </a:r>
            <a:r>
              <a:rPr lang="el-GR" sz="1600" u="none" strike="noStrike" cap="none" dirty="0">
                <a:solidFill>
                  <a:srgbClr val="FFFF00"/>
                </a:solidFill>
                <a:latin typeface="Arial" charset="0"/>
                <a:ea typeface="Arial" charset="0"/>
                <a:cs typeface="Arial" charset="0"/>
                <a:sym typeface="Cabin"/>
              </a:rPr>
              <a:t>και πληροφορίες σχετικά με αυτό το αντικείμενο. Τα </a:t>
            </a:r>
            <a:r>
              <a:rPr lang="el-GR" sz="1600" dirty="0">
                <a:solidFill>
                  <a:srgbClr val="FF7F00"/>
                </a:solidFill>
                <a:latin typeface="Arial" charset="0"/>
                <a:cs typeface="Arial" charset="0"/>
                <a:sym typeface="Cabin"/>
              </a:rPr>
              <a:t>αντικείμενα</a:t>
            </a:r>
            <a:r>
              <a:rPr lang="el-GR" sz="1600" u="none" strike="noStrike" cap="none" dirty="0">
                <a:solidFill>
                  <a:srgbClr val="FFFF00"/>
                </a:solidFill>
                <a:latin typeface="Arial" charset="0"/>
                <a:ea typeface="Arial" charset="0"/>
                <a:cs typeface="Arial" charset="0"/>
                <a:sym typeface="Cabin"/>
              </a:rPr>
              <a:t> είναι συνήθως φυσικά αντικείμενα ή έννοιες. Μια </a:t>
            </a:r>
            <a:r>
              <a:rPr lang="el-GR" sz="1600" dirty="0">
                <a:solidFill>
                  <a:srgbClr val="00FF00"/>
                </a:solidFill>
                <a:latin typeface="Arial" charset="0"/>
                <a:cs typeface="Arial" charset="0"/>
                <a:sym typeface="Cabin"/>
              </a:rPr>
              <a:t>σχέση</a:t>
            </a:r>
            <a:r>
              <a:rPr lang="el-GR" sz="1600" u="none" strike="noStrike" cap="none" dirty="0">
                <a:solidFill>
                  <a:srgbClr val="FFFF00"/>
                </a:solidFill>
                <a:latin typeface="Arial" charset="0"/>
                <a:ea typeface="Arial" charset="0"/>
                <a:cs typeface="Arial" charset="0"/>
                <a:sym typeface="Cabin"/>
              </a:rPr>
              <a:t> συνήθως περιγράφεται ως </a:t>
            </a:r>
            <a:r>
              <a:rPr lang="el-GR" sz="1600" dirty="0">
                <a:solidFill>
                  <a:srgbClr val="00FF00"/>
                </a:solidFill>
                <a:latin typeface="Arial" charset="0"/>
                <a:cs typeface="Arial" charset="0"/>
                <a:sym typeface="Cabin"/>
              </a:rPr>
              <a:t>πίνακας</a:t>
            </a:r>
            <a:r>
              <a:rPr lang="el-GR" sz="1600" u="none" strike="noStrike" cap="none" dirty="0">
                <a:solidFill>
                  <a:srgbClr val="FFFF00"/>
                </a:solidFill>
                <a:latin typeface="Arial" charset="0"/>
                <a:ea typeface="Arial" charset="0"/>
                <a:cs typeface="Arial" charset="0"/>
                <a:sym typeface="Cabin"/>
              </a:rPr>
              <a:t>, ο οποίος είναι οργανωμένος σε </a:t>
            </a:r>
            <a:r>
              <a:rPr lang="el-GR" sz="1600" dirty="0">
                <a:solidFill>
                  <a:srgbClr val="FF7F00"/>
                </a:solidFill>
                <a:latin typeface="Arial" charset="0"/>
                <a:cs typeface="Arial" charset="0"/>
                <a:sym typeface="Cabin"/>
              </a:rPr>
              <a:t>γραμμές</a:t>
            </a:r>
            <a:r>
              <a:rPr lang="el-GR" sz="1600" u="none" strike="noStrike" cap="none" dirty="0">
                <a:solidFill>
                  <a:srgbClr val="FFFF00"/>
                </a:solidFill>
                <a:latin typeface="Arial" charset="0"/>
                <a:ea typeface="Arial" charset="0"/>
                <a:cs typeface="Arial" charset="0"/>
                <a:sym typeface="Cabin"/>
              </a:rPr>
              <a:t> και </a:t>
            </a:r>
            <a:r>
              <a:rPr lang="el-GR" sz="1600" dirty="0">
                <a:solidFill>
                  <a:srgbClr val="FF00FF"/>
                </a:solidFill>
                <a:latin typeface="Arial" charset="0"/>
                <a:cs typeface="Arial" charset="0"/>
                <a:sym typeface="Cabin"/>
              </a:rPr>
              <a:t>στήλες</a:t>
            </a:r>
            <a:r>
              <a:rPr lang="el-GR" sz="1600" u="none" strike="noStrike" cap="none" dirty="0">
                <a:solidFill>
                  <a:srgbClr val="FFFF00"/>
                </a:solidFill>
                <a:latin typeface="Arial" charset="0"/>
                <a:ea typeface="Arial" charset="0"/>
                <a:cs typeface="Arial" charset="0"/>
                <a:sym typeface="Cabin"/>
              </a:rPr>
              <a:t>. Όλα τα δεδομένα στα οποία αναφέρεται </a:t>
            </a:r>
            <a:r>
              <a:rPr lang="el-GR" sz="1600" dirty="0">
                <a:solidFill>
                  <a:srgbClr val="FFFF00"/>
                </a:solidFill>
                <a:latin typeface="Arial" charset="0"/>
                <a:ea typeface="Arial" charset="0"/>
                <a:cs typeface="Arial" charset="0"/>
                <a:sym typeface="Cabin"/>
              </a:rPr>
              <a:t>μια </a:t>
            </a:r>
            <a:r>
              <a:rPr lang="el-GR" sz="1600" dirty="0">
                <a:solidFill>
                  <a:srgbClr val="FF00FF"/>
                </a:solidFill>
                <a:latin typeface="Arial" charset="0"/>
                <a:cs typeface="Arial" charset="0"/>
                <a:sym typeface="Cabin"/>
              </a:rPr>
              <a:t>ιδιότητα</a:t>
            </a:r>
            <a:r>
              <a:rPr lang="el-GR" sz="1600" dirty="0">
                <a:solidFill>
                  <a:srgbClr val="FFFF00"/>
                </a:solidFill>
                <a:latin typeface="Arial" charset="0"/>
                <a:ea typeface="Arial" charset="0"/>
                <a:cs typeface="Arial" charset="0"/>
                <a:sym typeface="Cabin"/>
              </a:rPr>
              <a:t> </a:t>
            </a:r>
            <a:r>
              <a:rPr lang="el-GR" sz="1600" u="none" strike="noStrike" cap="none" dirty="0">
                <a:solidFill>
                  <a:srgbClr val="FFFF00"/>
                </a:solidFill>
                <a:latin typeface="Arial" charset="0"/>
                <a:ea typeface="Arial" charset="0"/>
                <a:cs typeface="Arial" charset="0"/>
                <a:sym typeface="Cabin"/>
              </a:rPr>
              <a:t>βρίσκονται στον ίδιο τομέα και </a:t>
            </a:r>
            <a:r>
              <a:rPr lang="el-GR" sz="1600" dirty="0">
                <a:solidFill>
                  <a:srgbClr val="FF00FF"/>
                </a:solidFill>
                <a:latin typeface="Arial" charset="0"/>
                <a:cs typeface="Arial" charset="0"/>
                <a:sym typeface="Cabin"/>
              </a:rPr>
              <a:t>συμμορφώνονται με τους ίδιους περιορισμούς</a:t>
            </a:r>
            <a:r>
              <a:rPr lang="el-GR" sz="1600" u="none" strike="noStrike" cap="none" dirty="0">
                <a:solidFill>
                  <a:srgbClr val="FFFF00"/>
                </a:solidFill>
                <a:latin typeface="Arial" charset="0"/>
                <a:ea typeface="Arial" charset="0"/>
                <a:cs typeface="Arial" charset="0"/>
                <a:sym typeface="Cabin"/>
              </a:rPr>
              <a:t>. (</a:t>
            </a:r>
            <a:r>
              <a:rPr lang="el-GR" sz="1600" u="none" strike="noStrike" cap="none" dirty="0" err="1">
                <a:solidFill>
                  <a:srgbClr val="FFFF00"/>
                </a:solidFill>
                <a:latin typeface="Arial" charset="0"/>
                <a:ea typeface="Arial" charset="0"/>
                <a:cs typeface="Arial" charset="0"/>
                <a:sym typeface="Cabin"/>
              </a:rPr>
              <a:t>Wikipedia</a:t>
            </a:r>
            <a:r>
              <a:rPr lang="el-GR" sz="1600" u="none" strike="noStrike" cap="none" dirty="0">
                <a:solidFill>
                  <a:srgbClr val="FFFF00"/>
                </a:solidFill>
                <a:latin typeface="Arial" charset="0"/>
                <a:ea typeface="Arial" charset="0"/>
                <a:cs typeface="Arial" charset="0"/>
                <a:sym typeface="Cabin"/>
              </a:rPr>
              <a:t>)</a:t>
            </a:r>
            <a:endParaRPr lang="en" sz="1600" u="none" strike="noStrike" cap="none" dirty="0">
              <a:solidFill>
                <a:srgbClr val="FFFF00"/>
              </a:solidFill>
              <a:latin typeface="Arial" charset="0"/>
              <a:ea typeface="Arial" charset="0"/>
              <a:cs typeface="Arial" charset="0"/>
              <a:sym typeface="Cabin"/>
            </a:endParaRPr>
          </a:p>
        </p:txBody>
      </p:sp>
      <p:sp>
        <p:nvSpPr>
          <p:cNvPr id="2" name="TextBox 1">
            <a:extLst>
              <a:ext uri="{FF2B5EF4-FFF2-40B4-BE49-F238E27FC236}">
                <a16:creationId xmlns:a16="http://schemas.microsoft.com/office/drawing/2014/main" id="{A1ED6237-5C52-4660-A863-393948B8BEC3}"/>
              </a:ext>
            </a:extLst>
          </p:cNvPr>
          <p:cNvSpPr txBox="1"/>
          <p:nvPr/>
        </p:nvSpPr>
        <p:spPr>
          <a:xfrm>
            <a:off x="4295775" y="544415"/>
            <a:ext cx="917239" cy="307777"/>
          </a:xfrm>
          <a:prstGeom prst="rect">
            <a:avLst/>
          </a:prstGeom>
          <a:noFill/>
        </p:spPr>
        <p:txBody>
          <a:bodyPr wrap="none" rtlCol="0">
            <a:spAutoFit/>
          </a:bodyPr>
          <a:lstStyle/>
          <a:p>
            <a:r>
              <a:rPr lang="el-GR" dirty="0"/>
              <a:t>/ Ιδιότητα</a:t>
            </a:r>
          </a:p>
        </p:txBody>
      </p:sp>
      <p:sp>
        <p:nvSpPr>
          <p:cNvPr id="5" name="TextBox 4">
            <a:extLst>
              <a:ext uri="{FF2B5EF4-FFF2-40B4-BE49-F238E27FC236}">
                <a16:creationId xmlns:a16="http://schemas.microsoft.com/office/drawing/2014/main" id="{A680A10D-1112-4870-BA63-2150F0E1A42C}"/>
              </a:ext>
            </a:extLst>
          </p:cNvPr>
          <p:cNvSpPr txBox="1"/>
          <p:nvPr/>
        </p:nvSpPr>
        <p:spPr>
          <a:xfrm>
            <a:off x="1476375" y="1999857"/>
            <a:ext cx="931665" cy="307777"/>
          </a:xfrm>
          <a:prstGeom prst="rect">
            <a:avLst/>
          </a:prstGeom>
          <a:noFill/>
        </p:spPr>
        <p:txBody>
          <a:bodyPr wrap="none" rtlCol="0">
            <a:spAutoFit/>
          </a:bodyPr>
          <a:lstStyle/>
          <a:p>
            <a:r>
              <a:rPr lang="el-GR" dirty="0"/>
              <a:t>/ Πλειάδα</a:t>
            </a:r>
          </a:p>
        </p:txBody>
      </p:sp>
      <p:sp>
        <p:nvSpPr>
          <p:cNvPr id="6" name="TextBox 5">
            <a:extLst>
              <a:ext uri="{FF2B5EF4-FFF2-40B4-BE49-F238E27FC236}">
                <a16:creationId xmlns:a16="http://schemas.microsoft.com/office/drawing/2014/main" id="{05C591B3-6D45-45CE-B69D-BD09B4BD3783}"/>
              </a:ext>
            </a:extLst>
          </p:cNvPr>
          <p:cNvSpPr txBox="1"/>
          <p:nvPr/>
        </p:nvSpPr>
        <p:spPr>
          <a:xfrm>
            <a:off x="5358728" y="2849465"/>
            <a:ext cx="779381" cy="307777"/>
          </a:xfrm>
          <a:prstGeom prst="rect">
            <a:avLst/>
          </a:prstGeom>
          <a:noFill/>
        </p:spPr>
        <p:txBody>
          <a:bodyPr wrap="none" rtlCol="0">
            <a:spAutoFit/>
          </a:bodyPr>
          <a:lstStyle/>
          <a:p>
            <a:r>
              <a:rPr lang="el-GR" dirty="0"/>
              <a:t>/ Σχέση</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Χρήση Ένωσης</a:t>
            </a:r>
            <a:r>
              <a:rPr lang="en" sz="4300" u="none" strike="noStrike" cap="none" dirty="0">
                <a:solidFill>
                  <a:srgbClr val="FFD966"/>
                </a:solidFill>
                <a:latin typeface="Arial" charset="0"/>
                <a:ea typeface="Arial" charset="0"/>
                <a:cs typeface="Arial" charset="0"/>
                <a:sym typeface="Cabin"/>
              </a:rPr>
              <a:t> </a:t>
            </a:r>
            <a:r>
              <a:rPr lang="el-GR" sz="4300" u="none" strike="noStrike" cap="none" dirty="0">
                <a:solidFill>
                  <a:srgbClr val="FFD966"/>
                </a:solidFill>
                <a:latin typeface="Arial" charset="0"/>
                <a:ea typeface="Arial" charset="0"/>
                <a:cs typeface="Arial" charset="0"/>
                <a:sym typeface="Cabin"/>
              </a:rPr>
              <a:t>(</a:t>
            </a:r>
            <a:r>
              <a:rPr lang="en" sz="4300" u="none" strike="noStrike" cap="none" dirty="0">
                <a:solidFill>
                  <a:srgbClr val="FFD966"/>
                </a:solidFill>
                <a:latin typeface="Arial" charset="0"/>
                <a:ea typeface="Arial" charset="0"/>
                <a:cs typeface="Arial" charset="0"/>
                <a:sym typeface="Cabin"/>
              </a:rPr>
              <a:t>Join</a:t>
            </a:r>
            <a:r>
              <a:rPr lang="el-GR" sz="4300" u="none" strike="noStrike" cap="none" dirty="0">
                <a:solidFill>
                  <a:srgbClr val="FFD966"/>
                </a:solidFill>
                <a:latin typeface="Arial" charset="0"/>
                <a:ea typeface="Arial" charset="0"/>
                <a:cs typeface="Arial" charset="0"/>
                <a:sym typeface="Cabin"/>
              </a:rPr>
              <a:t>)</a:t>
            </a:r>
            <a:r>
              <a:rPr lang="en" sz="4300" u="none" strike="noStrike" cap="none" dirty="0">
                <a:solidFill>
                  <a:srgbClr val="FFD966"/>
                </a:solidFill>
                <a:latin typeface="Arial" charset="0"/>
                <a:ea typeface="Arial" charset="0"/>
                <a:cs typeface="Arial" charset="0"/>
                <a:sym typeface="Cabin"/>
              </a:rPr>
              <a:t> </a:t>
            </a:r>
            <a:r>
              <a:rPr lang="el-GR" sz="4300" u="none" strike="noStrike" cap="none" dirty="0">
                <a:solidFill>
                  <a:srgbClr val="FFD966"/>
                </a:solidFill>
                <a:latin typeface="Arial" charset="0"/>
                <a:ea typeface="Arial" charset="0"/>
                <a:cs typeface="Arial" charset="0"/>
                <a:sym typeface="Cabin"/>
              </a:rPr>
              <a:t>σε Πίνακες</a:t>
            </a:r>
            <a:endParaRPr lang="en" sz="4300" u="none" strike="noStrike" cap="none" dirty="0">
              <a:solidFill>
                <a:srgbClr val="FFD966"/>
              </a:solidFill>
              <a:latin typeface="Arial" charset="0"/>
              <a:ea typeface="Arial" charset="0"/>
              <a:cs typeface="Arial" charset="0"/>
              <a:sym typeface="Cabin"/>
            </a:endParaRP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Σχεσιακή Ισχύς</a:t>
            </a:r>
            <a:endParaRPr lang="en" sz="4300" u="none" strike="noStrike" cap="none" dirty="0">
              <a:solidFill>
                <a:srgbClr val="FFD966"/>
              </a:solidFill>
              <a:latin typeface="Arial" charset="0"/>
              <a:ea typeface="Arial" charset="0"/>
              <a:cs typeface="Arial" charset="0"/>
              <a:sym typeface="Cabin"/>
            </a:endParaRP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Αφαιρώντας τα δεδομένα που επαναλαμβάνονται και αντικαθιστώντας τα με αναφορές σε ένα μόνο αντίγραφο, κάθε τμήματος δεδομένων, δημιουργούμε έναν «</a:t>
            </a:r>
            <a:r>
              <a:rPr lang="el-GR" sz="2000" dirty="0">
                <a:solidFill>
                  <a:srgbClr val="FF00FF"/>
                </a:solidFill>
                <a:latin typeface="Arial" charset="0"/>
                <a:cs typeface="Arial" charset="0"/>
                <a:sym typeface="Cabin"/>
              </a:rPr>
              <a:t>ιστό</a:t>
            </a:r>
            <a:r>
              <a:rPr lang="el-GR" sz="2000" u="none" strike="noStrike" cap="none" dirty="0">
                <a:solidFill>
                  <a:schemeClr val="lt1"/>
                </a:solidFill>
                <a:latin typeface="Arial" charset="0"/>
                <a:ea typeface="Arial" charset="0"/>
                <a:cs typeface="Arial" charset="0"/>
                <a:sym typeface="Cabin"/>
              </a:rPr>
              <a:t>» πληροφοριών που η σχεσιακή βάση δεδομένων μπορεί να διαβάσει πολύ γρήγορα - ακόμη και για πολύ μεγάλο όγκο δεδομένων </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Συχνά, όταν θέλετε κάποια δεδομένα αυτά προέρχονται από ένα σύνολο πινάκων που συνδέονται με αυτά τα </a:t>
            </a:r>
            <a:r>
              <a:rPr lang="el-GR" sz="2000" dirty="0">
                <a:solidFill>
                  <a:srgbClr val="FF00FF"/>
                </a:solidFill>
                <a:latin typeface="Arial" charset="0"/>
                <a:cs typeface="Arial" charset="0"/>
                <a:sym typeface="Cabin"/>
              </a:rPr>
              <a:t>ξένα κλειδιά</a:t>
            </a:r>
            <a:endParaRPr lang="en" sz="2000" dirty="0">
              <a:solidFill>
                <a:srgbClr val="FF00FF"/>
              </a:solidFill>
              <a:latin typeface="Arial" charset="0"/>
              <a:cs typeface="Arial" charset="0"/>
              <a:sym typeface="Cabin"/>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Η Λειτουργία </a:t>
            </a:r>
            <a:r>
              <a:rPr lang="en" sz="4300" u="none" strike="noStrike" cap="none" dirty="0">
                <a:solidFill>
                  <a:srgbClr val="FFD966"/>
                </a:solidFill>
                <a:latin typeface="Arial" charset="0"/>
                <a:ea typeface="Arial" charset="0"/>
                <a:cs typeface="Arial" charset="0"/>
                <a:sym typeface="Cabin"/>
              </a:rPr>
              <a:t>JOIN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Η λειτουργία </a:t>
            </a:r>
            <a:r>
              <a:rPr lang="en-US" sz="2000" u="none" strike="noStrike" cap="none" dirty="0">
                <a:solidFill>
                  <a:schemeClr val="lt1"/>
                </a:solidFill>
                <a:latin typeface="Arial" charset="0"/>
                <a:ea typeface="Arial" charset="0"/>
                <a:cs typeface="Arial" charset="0"/>
                <a:sym typeface="Cabin"/>
              </a:rPr>
              <a:t>JOIN</a:t>
            </a:r>
            <a:r>
              <a:rPr lang="el-GR" sz="2000" u="none" strike="noStrike" cap="none" dirty="0">
                <a:solidFill>
                  <a:schemeClr val="lt1"/>
                </a:solidFill>
                <a:latin typeface="Arial" charset="0"/>
                <a:ea typeface="Arial" charset="0"/>
                <a:cs typeface="Arial" charset="0"/>
                <a:sym typeface="Cabin"/>
              </a:rPr>
              <a:t> ως μέρος της λειτουργίας </a:t>
            </a:r>
            <a:r>
              <a:rPr lang="en-US" sz="2000" dirty="0">
                <a:solidFill>
                  <a:schemeClr val="lt1"/>
                </a:solidFill>
                <a:latin typeface="Arial" charset="0"/>
                <a:ea typeface="Arial" charset="0"/>
                <a:cs typeface="Arial" charset="0"/>
                <a:sym typeface="Cabin"/>
              </a:rPr>
              <a:t>select</a:t>
            </a:r>
            <a:r>
              <a:rPr lang="el-GR" sz="2000" u="none" strike="noStrike" cap="none" dirty="0">
                <a:solidFill>
                  <a:schemeClr val="lt1"/>
                </a:solidFill>
                <a:latin typeface="Arial" charset="0"/>
                <a:ea typeface="Arial" charset="0"/>
                <a:cs typeface="Arial" charset="0"/>
                <a:sym typeface="Cabin"/>
              </a:rPr>
              <a:t> </a:t>
            </a:r>
            <a:r>
              <a:rPr lang="el-GR" sz="2000" u="none" strike="noStrike" cap="none" dirty="0">
                <a:solidFill>
                  <a:srgbClr val="FF00FF"/>
                </a:solidFill>
                <a:latin typeface="Arial" charset="0"/>
                <a:ea typeface="Arial" charset="0"/>
                <a:cs typeface="Arial" charset="0"/>
                <a:sym typeface="Cabin"/>
              </a:rPr>
              <a:t>συνδέει πολλούς πίνακες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dirty="0">
                <a:solidFill>
                  <a:schemeClr val="lt1"/>
                </a:solidFill>
                <a:latin typeface="Arial" charset="0"/>
                <a:ea typeface="Arial" charset="0"/>
                <a:cs typeface="Arial" charset="0"/>
                <a:sym typeface="Cabin"/>
              </a:rPr>
              <a:t>Πρέπει να πείτε στην</a:t>
            </a:r>
            <a:r>
              <a:rPr lang="en" sz="2000" u="none" strike="noStrike" cap="none" dirty="0">
                <a:solidFill>
                  <a:schemeClr val="lt1"/>
                </a:solidFill>
                <a:latin typeface="Arial" charset="0"/>
                <a:ea typeface="Arial" charset="0"/>
                <a:cs typeface="Arial" charset="0"/>
                <a:sym typeface="Cabin"/>
              </a:rPr>
              <a:t> JOIN </a:t>
            </a:r>
            <a:r>
              <a:rPr lang="el-GR" sz="2000" u="none" strike="noStrike" cap="none" dirty="0">
                <a:solidFill>
                  <a:srgbClr val="00FF00"/>
                </a:solidFill>
                <a:latin typeface="Arial" charset="0"/>
                <a:ea typeface="Arial" charset="0"/>
                <a:cs typeface="Arial" charset="0"/>
                <a:sym typeface="Cabin"/>
              </a:rPr>
              <a:t>πώς να χρησιμοποιήσει τα κλειδιά</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που συνδέουν τους πίνακες, χρησιμοποιώντας την </a:t>
            </a:r>
            <a:r>
              <a:rPr lang="el-GR" sz="2000" dirty="0">
                <a:solidFill>
                  <a:srgbClr val="00FF00"/>
                </a:solidFill>
                <a:latin typeface="Arial" charset="0"/>
                <a:cs typeface="Arial" charset="0"/>
                <a:sym typeface="Cabin"/>
              </a:rPr>
              <a:t>όρο</a:t>
            </a:r>
            <a:r>
              <a:rPr lang="en" sz="2000" u="none" strike="noStrike" cap="none" dirty="0">
                <a:solidFill>
                  <a:schemeClr val="lt1"/>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Τί θέλουμε να δούμε</a:t>
            </a:r>
            <a:endParaRPr lang="en" sz="2000" u="none" strike="noStrike" cap="none" dirty="0">
              <a:solidFill>
                <a:srgbClr val="00FF00"/>
              </a:solidFill>
              <a:latin typeface="Arial" charset="0"/>
              <a:ea typeface="Arial" charset="0"/>
              <a:cs typeface="Arial" charset="0"/>
              <a:sym typeface="Cabin"/>
            </a:endParaRPr>
          </a:p>
        </p:txBody>
      </p:sp>
      <p:sp>
        <p:nvSpPr>
          <p:cNvPr id="808" name="Shape 808"/>
          <p:cNvSpPr txBox="1"/>
          <p:nvPr/>
        </p:nvSpPr>
        <p:spPr>
          <a:xfrm>
            <a:off x="3827237" y="3893886"/>
            <a:ext cx="268064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000" u="none" strike="noStrike" cap="none" dirty="0">
                <a:solidFill>
                  <a:srgbClr val="FFFF00"/>
                </a:solidFill>
                <a:latin typeface="Arial" charset="0"/>
                <a:ea typeface="Arial" charset="0"/>
                <a:cs typeface="Arial" charset="0"/>
                <a:sym typeface="Cabin"/>
              </a:rPr>
              <a:t>Οι πίνακες που περιέχουν τα δεδομένα</a:t>
            </a:r>
            <a:endParaRPr lang="en" sz="2000" u="none" strike="noStrike" cap="none" dirty="0">
              <a:solidFill>
                <a:srgbClr val="FFFF00"/>
              </a:solidFill>
              <a:latin typeface="Arial" charset="0"/>
              <a:ea typeface="Arial" charset="0"/>
              <a:cs typeface="Arial" charset="0"/>
              <a:sym typeface="Cabin"/>
            </a:endParaRPr>
          </a:p>
        </p:txBody>
      </p:sp>
      <p:sp>
        <p:nvSpPr>
          <p:cNvPr id="809" name="Shape 809"/>
          <p:cNvSpPr txBox="1"/>
          <p:nvPr/>
        </p:nvSpPr>
        <p:spPr>
          <a:xfrm>
            <a:off x="6734942" y="3916508"/>
            <a:ext cx="1913758"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2000" u="none" strike="noStrike" cap="none" dirty="0">
                <a:solidFill>
                  <a:srgbClr val="FF00FF"/>
                </a:solidFill>
                <a:latin typeface="Arial" charset="0"/>
                <a:ea typeface="Arial" charset="0"/>
                <a:cs typeface="Arial" charset="0"/>
                <a:sym typeface="Cabin"/>
              </a:rPr>
              <a:t>Πώς συνδέονται οι πίνακες</a:t>
            </a:r>
            <a:endParaRPr lang="en" sz="2000" u="none" strike="noStrike" cap="none" dirty="0">
              <a:solidFill>
                <a:srgbClr val="FF00FF"/>
              </a:solidFill>
              <a:latin typeface="Arial" charset="0"/>
              <a:ea typeface="Arial" charset="0"/>
              <a:cs typeface="Arial" charset="0"/>
              <a:sym typeface="Cabin"/>
            </a:endParaRP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800" b="0" i="0" u="none" strike="noStrike" cap="none" dirty="0">
                <a:solidFill>
                  <a:schemeClr val="lt1"/>
                </a:solidFill>
                <a:latin typeface="Arial"/>
                <a:ea typeface="Arial"/>
                <a:cs typeface="Arial"/>
                <a:sym typeface="Arial"/>
              </a:rPr>
              <a:t>Η ένωση δύο πινάκων χωρίς τη χρήση του όρου </a:t>
            </a:r>
            <a:r>
              <a:rPr lang="en" sz="1800" b="0" i="0" u="none" strike="noStrike" cap="none" dirty="0">
                <a:solidFill>
                  <a:srgbClr val="FF6600"/>
                </a:solidFill>
                <a:latin typeface="Arial"/>
                <a:ea typeface="Arial"/>
                <a:cs typeface="Arial"/>
                <a:sym typeface="Arial"/>
              </a:rPr>
              <a:t>ON</a:t>
            </a:r>
            <a:r>
              <a:rPr lang="en" sz="1800" b="0" i="0" u="none" strike="noStrike" cap="none" dirty="0">
                <a:solidFill>
                  <a:schemeClr val="lt1"/>
                </a:solidFill>
                <a:latin typeface="Arial"/>
                <a:ea typeface="Arial"/>
                <a:cs typeface="Arial"/>
                <a:sym typeface="Arial"/>
              </a:rPr>
              <a:t> </a:t>
            </a:r>
            <a:r>
              <a:rPr lang="el-GR" sz="1800" b="0" i="0" u="none" strike="noStrike" cap="none" dirty="0">
                <a:solidFill>
                  <a:schemeClr val="lt1"/>
                </a:solidFill>
                <a:latin typeface="Arial"/>
                <a:ea typeface="Arial"/>
                <a:cs typeface="Arial"/>
                <a:sym typeface="Arial"/>
              </a:rPr>
              <a:t>μας επιστρέφει όλους τους δυνατούς συνδυασμούς των γραμμών τους</a:t>
            </a:r>
            <a:r>
              <a:rPr lang="en" sz="1800" b="0" i="0" u="none" strike="noStrike" cap="none" dirty="0">
                <a:solidFill>
                  <a:schemeClr val="lt1"/>
                </a:solidFill>
                <a:latin typeface="Arial"/>
                <a:ea typeface="Arial"/>
                <a:cs typeface="Arial"/>
                <a:sym typeface="Aria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
        <p:nvSpPr>
          <p:cNvPr id="10" name="Shape 807">
            <a:extLst>
              <a:ext uri="{FF2B5EF4-FFF2-40B4-BE49-F238E27FC236}">
                <a16:creationId xmlns:a16="http://schemas.microsoft.com/office/drawing/2014/main" id="{0364D4A6-7F82-487F-B6CE-00688C689C32}"/>
              </a:ext>
            </a:extLst>
          </p:cNvPr>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Τί θέλουμε να δούμε</a:t>
            </a:r>
            <a:endParaRPr lang="en" sz="2000" u="none" strike="noStrike" cap="none" dirty="0">
              <a:solidFill>
                <a:srgbClr val="00FF00"/>
              </a:solidFill>
              <a:latin typeface="Arial" charset="0"/>
              <a:ea typeface="Arial" charset="0"/>
              <a:cs typeface="Arial" charset="0"/>
              <a:sym typeface="Cabin"/>
            </a:endParaRPr>
          </a:p>
        </p:txBody>
      </p:sp>
      <p:sp>
        <p:nvSpPr>
          <p:cNvPr id="11" name="Shape 808">
            <a:extLst>
              <a:ext uri="{FF2B5EF4-FFF2-40B4-BE49-F238E27FC236}">
                <a16:creationId xmlns:a16="http://schemas.microsoft.com/office/drawing/2014/main" id="{D0FD1D68-394A-4999-A4FF-226C1BD6B3A4}"/>
              </a:ext>
            </a:extLst>
          </p:cNvPr>
          <p:cNvSpPr txBox="1"/>
          <p:nvPr/>
        </p:nvSpPr>
        <p:spPr>
          <a:xfrm>
            <a:off x="3827237" y="3893886"/>
            <a:ext cx="268064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000" u="none" strike="noStrike" cap="none" dirty="0">
                <a:solidFill>
                  <a:srgbClr val="FFFF00"/>
                </a:solidFill>
                <a:latin typeface="Arial" charset="0"/>
                <a:ea typeface="Arial" charset="0"/>
                <a:cs typeface="Arial" charset="0"/>
                <a:sym typeface="Cabin"/>
              </a:rPr>
              <a:t>Οι πίνακες που περιέχουν τα δεδομένα</a:t>
            </a:r>
            <a:endParaRPr lang="en" sz="2000" u="none" strike="noStrike" cap="none" dirty="0">
              <a:solidFill>
                <a:srgbClr val="FFFF00"/>
              </a:solidFill>
              <a:latin typeface="Arial" charset="0"/>
              <a:ea typeface="Arial" charset="0"/>
              <a:cs typeface="Arial" charset="0"/>
              <a:sym typeface="Cabin"/>
            </a:endParaRPr>
          </a:p>
        </p:txBody>
      </p:sp>
      <p:sp>
        <p:nvSpPr>
          <p:cNvPr id="12" name="Shape 809">
            <a:extLst>
              <a:ext uri="{FF2B5EF4-FFF2-40B4-BE49-F238E27FC236}">
                <a16:creationId xmlns:a16="http://schemas.microsoft.com/office/drawing/2014/main" id="{0332CD2A-DD3E-486F-A562-444D2A738896}"/>
              </a:ext>
            </a:extLst>
          </p:cNvPr>
          <p:cNvSpPr txBox="1"/>
          <p:nvPr/>
        </p:nvSpPr>
        <p:spPr>
          <a:xfrm>
            <a:off x="6734942" y="3916508"/>
            <a:ext cx="1913758"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2000" u="none" strike="noStrike" cap="none" dirty="0">
                <a:solidFill>
                  <a:srgbClr val="FF00FF"/>
                </a:solidFill>
                <a:latin typeface="Arial" charset="0"/>
                <a:ea typeface="Arial" charset="0"/>
                <a:cs typeface="Arial" charset="0"/>
                <a:sym typeface="Cabin"/>
              </a:rPr>
              <a:t>Πώς συνδέονται οι πίνακες</a:t>
            </a:r>
            <a:endParaRPr lang="en" sz="2000" u="none" strike="noStrike" cap="none" dirty="0">
              <a:solidFill>
                <a:srgbClr val="FF00FF"/>
              </a:solidFill>
              <a:latin typeface="Arial" charset="0"/>
              <a:ea typeface="Arial" charset="0"/>
              <a:cs typeface="Arial" charset="0"/>
              <a:sym typeface="Cabi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
        <p:nvSpPr>
          <p:cNvPr id="7" name="Shape 807">
            <a:extLst>
              <a:ext uri="{FF2B5EF4-FFF2-40B4-BE49-F238E27FC236}">
                <a16:creationId xmlns:a16="http://schemas.microsoft.com/office/drawing/2014/main" id="{307C2024-DF05-46EB-8020-04E3D450ACB2}"/>
              </a:ext>
            </a:extLst>
          </p:cNvPr>
          <p:cNvSpPr txBox="1"/>
          <p:nvPr/>
        </p:nvSpPr>
        <p:spPr>
          <a:xfrm>
            <a:off x="6895577" y="2480080"/>
            <a:ext cx="1913758"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1600" u="none" strike="noStrike" cap="none" dirty="0">
                <a:solidFill>
                  <a:srgbClr val="00FF00"/>
                </a:solidFill>
                <a:latin typeface="Arial" charset="0"/>
                <a:ea typeface="Arial" charset="0"/>
                <a:cs typeface="Arial" charset="0"/>
                <a:sym typeface="Cabin"/>
              </a:rPr>
              <a:t>Τί θέλουμε να δούμε</a:t>
            </a:r>
            <a:endParaRPr lang="en" sz="1600" u="none" strike="noStrike" cap="none" dirty="0">
              <a:solidFill>
                <a:srgbClr val="00FF00"/>
              </a:solidFill>
              <a:latin typeface="Arial" charset="0"/>
              <a:ea typeface="Arial" charset="0"/>
              <a:cs typeface="Arial" charset="0"/>
              <a:sym typeface="Cabin"/>
            </a:endParaRPr>
          </a:p>
        </p:txBody>
      </p:sp>
      <p:sp>
        <p:nvSpPr>
          <p:cNvPr id="8" name="Shape 808">
            <a:extLst>
              <a:ext uri="{FF2B5EF4-FFF2-40B4-BE49-F238E27FC236}">
                <a16:creationId xmlns:a16="http://schemas.microsoft.com/office/drawing/2014/main" id="{F57C2F75-DF83-4F25-8FF8-8B30529151E0}"/>
              </a:ext>
            </a:extLst>
          </p:cNvPr>
          <p:cNvSpPr txBox="1"/>
          <p:nvPr/>
        </p:nvSpPr>
        <p:spPr>
          <a:xfrm>
            <a:off x="6591300" y="3102915"/>
            <a:ext cx="2522312"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1600" u="none" strike="noStrike" cap="none" dirty="0">
                <a:solidFill>
                  <a:srgbClr val="FFFF00"/>
                </a:solidFill>
                <a:latin typeface="Arial" charset="0"/>
                <a:ea typeface="Arial" charset="0"/>
                <a:cs typeface="Arial" charset="0"/>
                <a:sym typeface="Cabin"/>
              </a:rPr>
              <a:t>Οι πίνακες που περιέχουν τα δεδομένα</a:t>
            </a:r>
            <a:endParaRPr lang="en" sz="1600" u="none" strike="noStrike" cap="none" dirty="0">
              <a:solidFill>
                <a:srgbClr val="FFFF00"/>
              </a:solidFill>
              <a:latin typeface="Arial" charset="0"/>
              <a:ea typeface="Arial" charset="0"/>
              <a:cs typeface="Arial" charset="0"/>
              <a:sym typeface="Cabin"/>
            </a:endParaRPr>
          </a:p>
        </p:txBody>
      </p:sp>
      <p:sp>
        <p:nvSpPr>
          <p:cNvPr id="9" name="Shape 809">
            <a:extLst>
              <a:ext uri="{FF2B5EF4-FFF2-40B4-BE49-F238E27FC236}">
                <a16:creationId xmlns:a16="http://schemas.microsoft.com/office/drawing/2014/main" id="{4307DAD9-5C04-4B0A-A8B3-F5DA46839E30}"/>
              </a:ext>
            </a:extLst>
          </p:cNvPr>
          <p:cNvSpPr txBox="1"/>
          <p:nvPr/>
        </p:nvSpPr>
        <p:spPr>
          <a:xfrm>
            <a:off x="6895577" y="3725787"/>
            <a:ext cx="1913758"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1600" u="none" strike="noStrike" cap="none" dirty="0">
                <a:solidFill>
                  <a:srgbClr val="FF00FF"/>
                </a:solidFill>
                <a:latin typeface="Arial" charset="0"/>
                <a:ea typeface="Arial" charset="0"/>
                <a:cs typeface="Arial" charset="0"/>
                <a:sym typeface="Cabin"/>
              </a:rPr>
              <a:t>Πώς συνδέονται οι πίνακες</a:t>
            </a:r>
            <a:endParaRPr lang="en" sz="1600" u="none" strike="noStrike" cap="none" dirty="0">
              <a:solidFill>
                <a:srgbClr val="FF00FF"/>
              </a:solidFill>
              <a:latin typeface="Arial" charset="0"/>
              <a:ea typeface="Arial" charset="0"/>
              <a:cs typeface="Arial" charset="0"/>
              <a:sym typeface="Cabi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
        <p:nvSpPr>
          <p:cNvPr id="2" name="TextBox 1">
            <a:extLst>
              <a:ext uri="{FF2B5EF4-FFF2-40B4-BE49-F238E27FC236}">
                <a16:creationId xmlns:a16="http://schemas.microsoft.com/office/drawing/2014/main" id="{489DE44D-14F6-46D0-B3E7-803AC90023C0}"/>
              </a:ext>
            </a:extLst>
          </p:cNvPr>
          <p:cNvSpPr txBox="1"/>
          <p:nvPr/>
        </p:nvSpPr>
        <p:spPr>
          <a:xfrm>
            <a:off x="3552825" y="2365919"/>
            <a:ext cx="2190750" cy="338554"/>
          </a:xfrm>
          <a:prstGeom prst="rect">
            <a:avLst/>
          </a:prstGeom>
          <a:solidFill>
            <a:schemeClr val="bg1"/>
          </a:solidFill>
          <a:ln>
            <a:solidFill>
              <a:schemeClr val="bg1"/>
            </a:solidFill>
          </a:ln>
        </p:spPr>
        <p:txBody>
          <a:bodyPr wrap="square" rtlCol="0">
            <a:spAutoFit/>
          </a:bodyPr>
          <a:lstStyle/>
          <a:p>
            <a:r>
              <a:rPr lang="el-GR" sz="1600" b="1" dirty="0">
                <a:solidFill>
                  <a:srgbClr val="1717DB"/>
                </a:solidFill>
              </a:rPr>
              <a:t>Στήλες / Ιδιότητες</a:t>
            </a:r>
          </a:p>
        </p:txBody>
      </p:sp>
      <p:sp>
        <p:nvSpPr>
          <p:cNvPr id="8" name="TextBox 7">
            <a:extLst>
              <a:ext uri="{FF2B5EF4-FFF2-40B4-BE49-F238E27FC236}">
                <a16:creationId xmlns:a16="http://schemas.microsoft.com/office/drawing/2014/main" id="{AB5730BF-0FBE-4A7F-AE89-8D842F5E739F}"/>
              </a:ext>
            </a:extLst>
          </p:cNvPr>
          <p:cNvSpPr txBox="1"/>
          <p:nvPr/>
        </p:nvSpPr>
        <p:spPr>
          <a:xfrm>
            <a:off x="6524625" y="2787002"/>
            <a:ext cx="1166007" cy="584775"/>
          </a:xfrm>
          <a:prstGeom prst="rect">
            <a:avLst/>
          </a:prstGeom>
          <a:solidFill>
            <a:schemeClr val="bg1"/>
          </a:solidFill>
          <a:ln>
            <a:solidFill>
              <a:schemeClr val="bg1"/>
            </a:solidFill>
          </a:ln>
        </p:spPr>
        <p:txBody>
          <a:bodyPr wrap="square" rtlCol="0">
            <a:spAutoFit/>
          </a:bodyPr>
          <a:lstStyle/>
          <a:p>
            <a:r>
              <a:rPr lang="el-GR" sz="1600" b="1" dirty="0">
                <a:solidFill>
                  <a:srgbClr val="1717DB"/>
                </a:solidFill>
              </a:rPr>
              <a:t>Γραμμές / Πλειάδες</a:t>
            </a:r>
          </a:p>
        </p:txBody>
      </p:sp>
      <p:sp>
        <p:nvSpPr>
          <p:cNvPr id="9" name="TextBox 8">
            <a:extLst>
              <a:ext uri="{FF2B5EF4-FFF2-40B4-BE49-F238E27FC236}">
                <a16:creationId xmlns:a16="http://schemas.microsoft.com/office/drawing/2014/main" id="{9B8A0120-38B9-4053-A5BA-0661831AFAB0}"/>
              </a:ext>
            </a:extLst>
          </p:cNvPr>
          <p:cNvSpPr txBox="1"/>
          <p:nvPr/>
        </p:nvSpPr>
        <p:spPr>
          <a:xfrm>
            <a:off x="4704166" y="3473340"/>
            <a:ext cx="1166007" cy="584775"/>
          </a:xfrm>
          <a:prstGeom prst="rect">
            <a:avLst/>
          </a:prstGeom>
          <a:solidFill>
            <a:schemeClr val="bg1"/>
          </a:solidFill>
          <a:ln>
            <a:solidFill>
              <a:schemeClr val="bg1"/>
            </a:solidFill>
          </a:ln>
        </p:spPr>
        <p:txBody>
          <a:bodyPr wrap="square" rtlCol="0">
            <a:spAutoFit/>
          </a:bodyPr>
          <a:lstStyle/>
          <a:p>
            <a:r>
              <a:rPr lang="el-GR" sz="1600" b="1" dirty="0">
                <a:solidFill>
                  <a:srgbClr val="1717DB"/>
                </a:solidFill>
              </a:rPr>
              <a:t>Πίνακες / Σχέσεις</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4300" u="none" strike="noStrike" cap="none" dirty="0">
                <a:solidFill>
                  <a:srgbClr val="FFD966"/>
                </a:solidFill>
                <a:latin typeface="Arial" charset="0"/>
                <a:ea typeface="Arial" charset="0"/>
                <a:cs typeface="Arial" charset="0"/>
                <a:sym typeface="Cabin"/>
              </a:rPr>
              <a:t>Σχέσεις Πολλά προς Πολλά</a:t>
            </a:r>
            <a:endParaRPr lang="en" sz="4300" u="none" strike="noStrike" cap="none" dirty="0">
              <a:solidFill>
                <a:srgbClr val="FFD966"/>
              </a:solidFill>
              <a:latin typeface="Arial" charset="0"/>
              <a:ea typeface="Arial" charset="0"/>
              <a:cs typeface="Arial" charset="0"/>
              <a:sym typeface="Cabin"/>
            </a:endParaRP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ανήκει-στο</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762000" y="2293143"/>
            <a:ext cx="204054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2000" u="none" strike="noStrike" cap="none" dirty="0">
                <a:solidFill>
                  <a:srgbClr val="FFFF00"/>
                </a:solidFill>
                <a:latin typeface="Arial" charset="0"/>
                <a:ea typeface="Arial" charset="0"/>
                <a:cs typeface="Arial" charset="0"/>
                <a:sym typeface="Cabin"/>
              </a:rPr>
              <a:t>Πίνακας</a:t>
            </a:r>
            <a:endParaRPr lang="en" sz="20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7F00"/>
              </a:buClr>
              <a:buSzPct val="25000"/>
              <a:buFont typeface="Cabin"/>
              <a:buNone/>
            </a:pPr>
            <a:r>
              <a:rPr lang="el-GR" sz="2000" u="none" strike="noStrike" cap="none" dirty="0">
                <a:solidFill>
                  <a:srgbClr val="FF7F00"/>
                </a:solidFill>
                <a:latin typeface="Arial" charset="0"/>
                <a:ea typeface="Arial" charset="0"/>
                <a:cs typeface="Arial" charset="0"/>
                <a:sym typeface="Cabin"/>
              </a:rPr>
              <a:t>Πρωτεύον κλειδί</a:t>
            </a:r>
            <a:endParaRPr lang="en" sz="2000" u="none" strike="noStrike" cap="none" dirty="0">
              <a:solidFill>
                <a:srgbClr val="FF7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00FF00"/>
                </a:solidFill>
                <a:latin typeface="Arial" charset="0"/>
                <a:ea typeface="Arial" charset="0"/>
                <a:cs typeface="Arial" charset="0"/>
                <a:sym typeface="Cabin"/>
              </a:rPr>
              <a:t>Λογικό κλειδί</a:t>
            </a:r>
            <a:endParaRPr lang="en" sz="2000" u="none" strike="noStrike" cap="none" dirty="0">
              <a:solidFill>
                <a:srgbClr val="00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l-GR" sz="2000" u="none" strike="noStrike" cap="none" dirty="0">
                <a:solidFill>
                  <a:srgbClr val="FF00FF"/>
                </a:solidFill>
                <a:latin typeface="Arial" charset="0"/>
                <a:ea typeface="Arial" charset="0"/>
                <a:cs typeface="Arial" charset="0"/>
                <a:sym typeface="Cabin"/>
              </a:rPr>
              <a:t>Ξένο κλειδί</a:t>
            </a:r>
            <a:endParaRPr lang="en" sz="2000" u="none" strike="noStrike" cap="none" dirty="0">
              <a:solidFill>
                <a:srgbClr val="FF00FF"/>
              </a:solidFill>
              <a:latin typeface="Arial" charset="0"/>
              <a:ea typeface="Arial" charset="0"/>
              <a:cs typeface="Arial" charset="0"/>
              <a:sym typeface="Cabin"/>
            </a:endParaRP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236618" y="512700"/>
            <a:ext cx="1357312"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Ανασκόπηση:</a:t>
            </a:r>
          </a:p>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 προς πολλά</a:t>
            </a:r>
            <a:endParaRPr lang="en" sz="1600" b="0" i="0" u="none" strike="noStrike" cap="none" dirty="0">
              <a:solidFill>
                <a:schemeClr val="lt1"/>
              </a:solidFill>
              <a:latin typeface="Arial"/>
              <a:ea typeface="Arial"/>
              <a:cs typeface="Arial"/>
              <a:sym typeface="Arial"/>
            </a:endParaRPr>
          </a:p>
        </p:txBody>
      </p:sp>
      <p:sp>
        <p:nvSpPr>
          <p:cNvPr id="904" name="Shape 904"/>
          <p:cNvSpPr txBox="1"/>
          <p:nvPr/>
        </p:nvSpPr>
        <p:spPr>
          <a:xfrm>
            <a:off x="4353510" y="1353575"/>
            <a:ext cx="777915"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30" name="Shape 904">
            <a:extLst>
              <a:ext uri="{FF2B5EF4-FFF2-40B4-BE49-F238E27FC236}">
                <a16:creationId xmlns:a16="http://schemas.microsoft.com/office/drawing/2014/main" id="{6E1CEE50-9C66-44F9-BDCF-22D992F76C02}"/>
              </a:ext>
            </a:extLst>
          </p:cNvPr>
          <p:cNvSpPr txBox="1"/>
          <p:nvPr/>
        </p:nvSpPr>
        <p:spPr>
          <a:xfrm>
            <a:off x="6458703" y="3562837"/>
            <a:ext cx="777915"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a:buClr>
                <a:schemeClr val="lt1"/>
              </a:buClr>
              <a:buSzPct val="25000"/>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grpSp>
        <p:nvGrpSpPr>
          <p:cNvPr id="3" name="Ομάδα 2">
            <a:extLst>
              <a:ext uri="{FF2B5EF4-FFF2-40B4-BE49-F238E27FC236}">
                <a16:creationId xmlns:a16="http://schemas.microsoft.com/office/drawing/2014/main" id="{0958C80E-1829-4056-BFE7-DBB0E242611A}"/>
              </a:ext>
            </a:extLst>
          </p:cNvPr>
          <p:cNvGrpSpPr/>
          <p:nvPr/>
        </p:nvGrpSpPr>
        <p:grpSpPr>
          <a:xfrm>
            <a:off x="4878741" y="708110"/>
            <a:ext cx="3571874" cy="792956"/>
            <a:chOff x="4878741" y="708110"/>
            <a:chExt cx="3571874" cy="792956"/>
          </a:xfrm>
        </p:grpSpPr>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2" name="TextBox 1">
              <a:extLst>
                <a:ext uri="{FF2B5EF4-FFF2-40B4-BE49-F238E27FC236}">
                  <a16:creationId xmlns:a16="http://schemas.microsoft.com/office/drawing/2014/main" id="{2A2261E5-B9C0-43E1-8436-ACCA6D2A5AF1}"/>
                </a:ext>
              </a:extLst>
            </p:cNvPr>
            <p:cNvSpPr txBox="1"/>
            <p:nvPr/>
          </p:nvSpPr>
          <p:spPr>
            <a:xfrm>
              <a:off x="4962525" y="849122"/>
              <a:ext cx="952500" cy="523220"/>
            </a:xfrm>
            <a:prstGeom prst="rect">
              <a:avLst/>
            </a:prstGeom>
            <a:solidFill>
              <a:schemeClr val="bg1"/>
            </a:solidFill>
            <a:ln>
              <a:solidFill>
                <a:schemeClr val="bg1"/>
              </a:solidFill>
            </a:ln>
          </p:spPr>
          <p:txBody>
            <a:bodyPr wrap="square" rtlCol="0">
              <a:spAutoFit/>
            </a:bodyPr>
            <a:lstStyle/>
            <a:p>
              <a:r>
                <a:rPr lang="el-GR" dirty="0"/>
                <a:t>Βιολογική Μητέρα</a:t>
              </a:r>
            </a:p>
          </p:txBody>
        </p:sp>
        <p:sp>
          <p:nvSpPr>
            <p:cNvPr id="12" name="TextBox 11">
              <a:extLst>
                <a:ext uri="{FF2B5EF4-FFF2-40B4-BE49-F238E27FC236}">
                  <a16:creationId xmlns:a16="http://schemas.microsoft.com/office/drawing/2014/main" id="{3953CFB0-67C1-40C2-9C71-AE9CE7B69F16}"/>
                </a:ext>
              </a:extLst>
            </p:cNvPr>
            <p:cNvSpPr txBox="1"/>
            <p:nvPr/>
          </p:nvSpPr>
          <p:spPr>
            <a:xfrm>
              <a:off x="7419503" y="950699"/>
              <a:ext cx="952500" cy="307777"/>
            </a:xfrm>
            <a:prstGeom prst="rect">
              <a:avLst/>
            </a:prstGeom>
            <a:solidFill>
              <a:schemeClr val="bg1"/>
            </a:solidFill>
            <a:ln>
              <a:solidFill>
                <a:schemeClr val="bg1"/>
              </a:solidFill>
            </a:ln>
          </p:spPr>
          <p:txBody>
            <a:bodyPr wrap="square" rtlCol="0">
              <a:spAutoFit/>
            </a:bodyPr>
            <a:lstStyle/>
            <a:p>
              <a:pPr algn="ctr"/>
              <a:r>
                <a:rPr lang="el-GR" dirty="0"/>
                <a:t>Παιδί</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Πολλά προς Πολλά</a:t>
            </a:r>
            <a:endParaRPr lang="en" sz="4300" u="none" strike="noStrike" cap="none" dirty="0">
              <a:solidFill>
                <a:srgbClr val="FFD966"/>
              </a:solidFill>
              <a:latin typeface="Arial" charset="0"/>
              <a:ea typeface="Arial" charset="0"/>
              <a:cs typeface="Arial" charset="0"/>
              <a:sym typeface="Cabin"/>
            </a:endParaRP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Μερικές φορές χρειάζεται να </a:t>
            </a:r>
            <a:r>
              <a:rPr lang="el-GR" sz="2000" u="none" strike="noStrike" cap="none" dirty="0" err="1">
                <a:solidFill>
                  <a:schemeClr val="lt1"/>
                </a:solidFill>
                <a:latin typeface="Arial" charset="0"/>
                <a:ea typeface="Arial" charset="0"/>
                <a:cs typeface="Arial" charset="0"/>
                <a:sym typeface="Cabin"/>
              </a:rPr>
              <a:t>μοντελοποιήσουμε</a:t>
            </a:r>
            <a:r>
              <a:rPr lang="el-GR" sz="2000" u="none" strike="noStrike" cap="none" dirty="0">
                <a:solidFill>
                  <a:schemeClr val="lt1"/>
                </a:solidFill>
                <a:latin typeface="Arial" charset="0"/>
                <a:ea typeface="Arial" charset="0"/>
                <a:cs typeface="Arial" charset="0"/>
                <a:sym typeface="Cabin"/>
              </a:rPr>
              <a:t> μια σχέση που είναι πάρα πολλά</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6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Πρέπει να προσθέσουμε έναν πίνακα «σύνδεσης» με δύο ξένα κλειδιά</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6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Συνήθως δεν υπάρχει ξεχωριστό πρωτεύον κλειδί</a:t>
            </a:r>
            <a:endParaRPr lang="en" sz="2000" u="none" strike="noStrike" cap="none" dirty="0">
              <a:solidFill>
                <a:schemeClr val="lt1"/>
              </a:solidFill>
              <a:latin typeface="Arial" charset="0"/>
              <a:ea typeface="Arial" charset="0"/>
              <a:cs typeface="Arial" charset="0"/>
              <a:sym typeface="Cabin"/>
            </a:endParaRP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
        <p:nvSpPr>
          <p:cNvPr id="2" name="TextBox 1">
            <a:extLst>
              <a:ext uri="{FF2B5EF4-FFF2-40B4-BE49-F238E27FC236}">
                <a16:creationId xmlns:a16="http://schemas.microsoft.com/office/drawing/2014/main" id="{066D4FCC-C18E-4C0B-95FA-0062924849F7}"/>
              </a:ext>
            </a:extLst>
          </p:cNvPr>
          <p:cNvSpPr txBox="1"/>
          <p:nvPr/>
        </p:nvSpPr>
        <p:spPr>
          <a:xfrm>
            <a:off x="5467350" y="1835775"/>
            <a:ext cx="681597" cy="307777"/>
          </a:xfrm>
          <a:prstGeom prst="rect">
            <a:avLst/>
          </a:prstGeom>
          <a:solidFill>
            <a:schemeClr val="bg1"/>
          </a:solidFill>
          <a:ln>
            <a:solidFill>
              <a:schemeClr val="bg1"/>
            </a:solidFill>
          </a:ln>
        </p:spPr>
        <p:txBody>
          <a:bodyPr wrap="none" rtlCol="0">
            <a:spAutoFit/>
          </a:bodyPr>
          <a:lstStyle/>
          <a:p>
            <a:r>
              <a:rPr lang="el-GR" dirty="0"/>
              <a:t>Βιβλία</a:t>
            </a:r>
          </a:p>
        </p:txBody>
      </p:sp>
      <p:sp>
        <p:nvSpPr>
          <p:cNvPr id="8" name="TextBox 7">
            <a:extLst>
              <a:ext uri="{FF2B5EF4-FFF2-40B4-BE49-F238E27FC236}">
                <a16:creationId xmlns:a16="http://schemas.microsoft.com/office/drawing/2014/main" id="{B7EE2B68-6E4D-4B5A-A8D1-E8F913967B9A}"/>
              </a:ext>
            </a:extLst>
          </p:cNvPr>
          <p:cNvSpPr txBox="1"/>
          <p:nvPr/>
        </p:nvSpPr>
        <p:spPr>
          <a:xfrm>
            <a:off x="7783747" y="1860485"/>
            <a:ext cx="972000" cy="276999"/>
          </a:xfrm>
          <a:prstGeom prst="rect">
            <a:avLst/>
          </a:prstGeom>
          <a:solidFill>
            <a:schemeClr val="bg1"/>
          </a:solidFill>
          <a:ln>
            <a:solidFill>
              <a:schemeClr val="bg1"/>
            </a:solidFill>
          </a:ln>
        </p:spPr>
        <p:txBody>
          <a:bodyPr wrap="square" rtlCol="0">
            <a:spAutoFit/>
          </a:bodyPr>
          <a:lstStyle/>
          <a:p>
            <a:r>
              <a:rPr lang="el-GR" sz="1200" dirty="0"/>
              <a:t>Συγγραφείς</a:t>
            </a:r>
          </a:p>
        </p:txBody>
      </p:sp>
      <p:sp>
        <p:nvSpPr>
          <p:cNvPr id="9" name="TextBox 8">
            <a:extLst>
              <a:ext uri="{FF2B5EF4-FFF2-40B4-BE49-F238E27FC236}">
                <a16:creationId xmlns:a16="http://schemas.microsoft.com/office/drawing/2014/main" id="{D188903F-AA92-45C3-8B86-040BE7031EE8}"/>
              </a:ext>
            </a:extLst>
          </p:cNvPr>
          <p:cNvSpPr txBox="1"/>
          <p:nvPr/>
        </p:nvSpPr>
        <p:spPr>
          <a:xfrm>
            <a:off x="5265494" y="3106149"/>
            <a:ext cx="609462" cy="276999"/>
          </a:xfrm>
          <a:prstGeom prst="rect">
            <a:avLst/>
          </a:prstGeom>
          <a:solidFill>
            <a:schemeClr val="bg1"/>
          </a:solidFill>
          <a:ln>
            <a:solidFill>
              <a:schemeClr val="bg1"/>
            </a:solidFill>
          </a:ln>
        </p:spPr>
        <p:txBody>
          <a:bodyPr wrap="none" rtlCol="0">
            <a:spAutoFit/>
          </a:bodyPr>
          <a:lstStyle/>
          <a:p>
            <a:r>
              <a:rPr lang="el-GR" sz="1200" dirty="0"/>
              <a:t>Βιβλία</a:t>
            </a:r>
          </a:p>
        </p:txBody>
      </p:sp>
      <p:sp>
        <p:nvSpPr>
          <p:cNvPr id="10" name="TextBox 9">
            <a:extLst>
              <a:ext uri="{FF2B5EF4-FFF2-40B4-BE49-F238E27FC236}">
                <a16:creationId xmlns:a16="http://schemas.microsoft.com/office/drawing/2014/main" id="{677BD2CF-9CDF-43D4-86AC-0984869A7E82}"/>
              </a:ext>
            </a:extLst>
          </p:cNvPr>
          <p:cNvSpPr txBox="1"/>
          <p:nvPr/>
        </p:nvSpPr>
        <p:spPr>
          <a:xfrm>
            <a:off x="6724418" y="3477258"/>
            <a:ext cx="609462" cy="276999"/>
          </a:xfrm>
          <a:prstGeom prst="rect">
            <a:avLst/>
          </a:prstGeom>
          <a:solidFill>
            <a:schemeClr val="bg1"/>
          </a:solidFill>
          <a:ln>
            <a:solidFill>
              <a:schemeClr val="bg1"/>
            </a:solidFill>
          </a:ln>
        </p:spPr>
        <p:txBody>
          <a:bodyPr wrap="none" rtlCol="0">
            <a:spAutoFit/>
          </a:bodyPr>
          <a:lstStyle/>
          <a:p>
            <a:r>
              <a:rPr lang="el-GR" sz="1200" dirty="0"/>
              <a:t>Βιβλία</a:t>
            </a:r>
          </a:p>
        </p:txBody>
      </p:sp>
      <p:sp>
        <p:nvSpPr>
          <p:cNvPr id="11" name="TextBox 10">
            <a:extLst>
              <a:ext uri="{FF2B5EF4-FFF2-40B4-BE49-F238E27FC236}">
                <a16:creationId xmlns:a16="http://schemas.microsoft.com/office/drawing/2014/main" id="{6ECE2879-E0EA-45F4-A2C3-DC76759BCD4C}"/>
              </a:ext>
            </a:extLst>
          </p:cNvPr>
          <p:cNvSpPr txBox="1"/>
          <p:nvPr/>
        </p:nvSpPr>
        <p:spPr>
          <a:xfrm>
            <a:off x="6638399" y="3124486"/>
            <a:ext cx="738000" cy="223138"/>
          </a:xfrm>
          <a:prstGeom prst="rect">
            <a:avLst/>
          </a:prstGeom>
          <a:solidFill>
            <a:schemeClr val="bg1"/>
          </a:solidFill>
          <a:ln>
            <a:solidFill>
              <a:schemeClr val="bg1"/>
            </a:solidFill>
          </a:ln>
        </p:spPr>
        <p:txBody>
          <a:bodyPr wrap="square" rtlCol="0">
            <a:spAutoFit/>
          </a:bodyPr>
          <a:lstStyle/>
          <a:p>
            <a:r>
              <a:rPr lang="el-GR" sz="850" dirty="0"/>
              <a:t>Συγγραφείς</a:t>
            </a:r>
          </a:p>
        </p:txBody>
      </p:sp>
      <p:sp>
        <p:nvSpPr>
          <p:cNvPr id="12" name="TextBox 11">
            <a:extLst>
              <a:ext uri="{FF2B5EF4-FFF2-40B4-BE49-F238E27FC236}">
                <a16:creationId xmlns:a16="http://schemas.microsoft.com/office/drawing/2014/main" id="{DEF0E895-D4B7-4617-B067-18D4C7094D3A}"/>
              </a:ext>
            </a:extLst>
          </p:cNvPr>
          <p:cNvSpPr txBox="1"/>
          <p:nvPr/>
        </p:nvSpPr>
        <p:spPr>
          <a:xfrm>
            <a:off x="8114479" y="3496308"/>
            <a:ext cx="738000" cy="223138"/>
          </a:xfrm>
          <a:prstGeom prst="rect">
            <a:avLst/>
          </a:prstGeom>
          <a:solidFill>
            <a:schemeClr val="bg1"/>
          </a:solidFill>
          <a:ln>
            <a:solidFill>
              <a:schemeClr val="bg1"/>
            </a:solidFill>
          </a:ln>
        </p:spPr>
        <p:txBody>
          <a:bodyPr wrap="square" rtlCol="0">
            <a:spAutoFit/>
          </a:bodyPr>
          <a:lstStyle/>
          <a:p>
            <a:r>
              <a:rPr lang="el-GR" sz="850" dirty="0"/>
              <a:t>Συγγραφείς</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ανήκει-στο</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Ένα</a:t>
            </a:r>
            <a:endParaRPr lang="en" sz="1600" b="0" i="0" u="none" strike="noStrike" cap="none" dirty="0">
              <a:solidFill>
                <a:schemeClr val="lt1"/>
              </a:solidFill>
              <a:latin typeface="Arial"/>
              <a:ea typeface="Arial"/>
              <a:cs typeface="Arial"/>
              <a:sym typeface="Arial"/>
            </a:endParaRP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l-GR" sz="1600" b="0" i="0" u="none" strike="noStrike" cap="none" dirty="0">
                <a:solidFill>
                  <a:schemeClr val="lt1"/>
                </a:solidFill>
                <a:latin typeface="Arial"/>
                <a:ea typeface="Arial"/>
                <a:cs typeface="Arial"/>
                <a:sym typeface="Arial"/>
              </a:rPr>
              <a:t>Πολλά</a:t>
            </a:r>
            <a:endParaRPr lang="en" sz="1600" b="0" i="0" u="none" strike="noStrike" cap="none" dirty="0">
              <a:solidFill>
                <a:schemeClr val="lt1"/>
              </a:solidFill>
              <a:latin typeface="Arial"/>
              <a:ea typeface="Arial"/>
              <a:cs typeface="Arial"/>
              <a:sym typeface="Arial"/>
            </a:endParaRP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2000" u="none" strike="noStrike" cap="none" dirty="0">
                <a:solidFill>
                  <a:srgbClr val="FFD966"/>
                </a:solidFill>
                <a:latin typeface="Arial" charset="0"/>
                <a:ea typeface="Arial" charset="0"/>
                <a:cs typeface="Arial" charset="0"/>
                <a:sym typeface="Cabin"/>
              </a:rPr>
              <a:t>Ξεκίνημα με μια Νέα Βάση Δεδομένων</a:t>
            </a:r>
            <a:endParaRPr lang="en" sz="20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000" u="none" strike="noStrike" cap="none" dirty="0">
                <a:solidFill>
                  <a:srgbClr val="FFD966"/>
                </a:solidFill>
                <a:latin typeface="Arial" charset="0"/>
                <a:ea typeface="Arial" charset="0"/>
                <a:cs typeface="Arial" charset="0"/>
                <a:sym typeface="Cabin"/>
              </a:rPr>
              <a:t>Εισαγωγή Χρηστών και Μαθημάτων</a:t>
            </a:r>
            <a:endParaRPr lang="en" sz="3000" u="none" strike="noStrike" cap="none" dirty="0">
              <a:solidFill>
                <a:srgbClr val="FFD966"/>
              </a:solidFill>
              <a:latin typeface="Arial" charset="0"/>
              <a:ea typeface="Arial" charset="0"/>
              <a:cs typeface="Arial" charset="0"/>
              <a:sym typeface="Cabin"/>
            </a:endParaRP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l-GR" sz="2000" u="none" strike="noStrike" cap="none" dirty="0">
                <a:solidFill>
                  <a:srgbClr val="FFFF00"/>
                </a:solidFill>
                <a:latin typeface="Arial" charset="0"/>
                <a:ea typeface="Arial" charset="0"/>
                <a:cs typeface="Arial" charset="0"/>
                <a:sym typeface="Cabin"/>
              </a:rPr>
              <a:t>Δομημένη Γλώσσα Ερωταποκρίσεων (</a:t>
            </a:r>
            <a:r>
              <a:rPr lang="en" sz="2000" u="none" strike="noStrike" cap="none" dirty="0">
                <a:solidFill>
                  <a:srgbClr val="FFFF00"/>
                </a:solidFill>
                <a:latin typeface="Arial" charset="0"/>
                <a:ea typeface="Arial" charset="0"/>
                <a:cs typeface="Arial" charset="0"/>
                <a:sym typeface="Cabin"/>
              </a:rPr>
              <a:t>Structured Query Language</a:t>
            </a:r>
            <a:r>
              <a:rPr lang="el-GR" sz="2000" u="none" strike="noStrike" cap="none" dirty="0">
                <a:solidFill>
                  <a:srgbClr val="FFFF00"/>
                </a:solidFill>
                <a:latin typeface="Arial" charset="0"/>
                <a:ea typeface="Arial" charset="0"/>
                <a:cs typeface="Arial" charset="0"/>
                <a:sym typeface="Cabin"/>
              </a:rPr>
              <a:t>)</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είναι η γλώσσα που χρησιμοποιούμε για την διατύπωση εντολών στη βάση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Create data / </a:t>
            </a:r>
            <a:r>
              <a:rPr lang="el-GR" sz="2000" u="none" strike="noStrike" cap="none" dirty="0">
                <a:solidFill>
                  <a:schemeClr val="lt1"/>
                </a:solidFill>
                <a:latin typeface="Arial" charset="0"/>
                <a:ea typeface="Arial" charset="0"/>
                <a:cs typeface="Arial" charset="0"/>
                <a:sym typeface="Cabin"/>
              </a:rPr>
              <a:t>Δημιουργία δεδομένων (γνωστός και ως </a:t>
            </a:r>
            <a:r>
              <a:rPr lang="en-US" sz="2000" u="none" strike="noStrike" cap="none" dirty="0">
                <a:solidFill>
                  <a:schemeClr val="lt1"/>
                </a:solidFill>
                <a:latin typeface="Arial" charset="0"/>
                <a:ea typeface="Arial" charset="0"/>
                <a:cs typeface="Arial" charset="0"/>
                <a:sym typeface="Cabin"/>
              </a:rPr>
              <a:t>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r>
              <a:rPr lang="el-GR" sz="2000" u="none" strike="noStrike" cap="none" dirty="0">
                <a:solidFill>
                  <a:schemeClr val="lt1"/>
                </a:solidFill>
                <a:latin typeface="Arial" charset="0"/>
                <a:ea typeface="Arial" charset="0"/>
                <a:cs typeface="Arial" charset="0"/>
                <a:sym typeface="Cabin"/>
              </a:rPr>
              <a:t> / Ανάκτηση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 / </a:t>
            </a:r>
            <a:r>
              <a:rPr lang="el-GR" sz="2000" u="none" strike="noStrike" cap="none" dirty="0">
                <a:solidFill>
                  <a:schemeClr val="lt1"/>
                </a:solidFill>
                <a:latin typeface="Arial" charset="0"/>
                <a:ea typeface="Arial" charset="0"/>
                <a:cs typeface="Arial" charset="0"/>
                <a:sym typeface="Cabin"/>
              </a:rPr>
              <a:t>Ενημέρωση δεδομένων</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 </a:t>
            </a:r>
            <a:r>
              <a:rPr lang="el-GR" sz="2000" u="none" strike="noStrike" cap="none" dirty="0">
                <a:solidFill>
                  <a:schemeClr val="lt1"/>
                </a:solidFill>
                <a:latin typeface="Arial" charset="0"/>
                <a:ea typeface="Arial" charset="0"/>
                <a:cs typeface="Arial" charset="0"/>
                <a:sym typeface="Cabin"/>
              </a:rPr>
              <a:t>Διαγραφή δεδομένων</a:t>
            </a:r>
            <a:r>
              <a:rPr lang="en" sz="2000" u="none" strike="noStrike" cap="none" dirty="0">
                <a:solidFill>
                  <a:schemeClr val="lt1"/>
                </a:solidFill>
                <a:latin typeface="Arial" charset="0"/>
                <a:ea typeface="Arial" charset="0"/>
                <a:cs typeface="Arial" charset="0"/>
                <a:sym typeface="Cabin"/>
              </a:rPr>
              <a:t> </a:t>
            </a:r>
          </a:p>
        </p:txBody>
      </p:sp>
      <p:sp>
        <p:nvSpPr>
          <p:cNvPr id="250" name="Shape 250"/>
          <p:cNvSpPr txBox="1"/>
          <p:nvPr/>
        </p:nvSpPr>
        <p:spPr>
          <a:xfrm>
            <a:off x="4812496" y="4670902"/>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a:solidFill>
                  <a:srgbClr val="FF00FF"/>
                </a:solidFill>
                <a:latin typeface="Courier" charset="0"/>
                <a:ea typeface="Courier" charset="0"/>
                <a:cs typeface="Courier" charset="0"/>
                <a:sym typeface="Cabin"/>
              </a:rPr>
              <a:t>Member.course_id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653625" y="171128"/>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Η Πολυπλοκότητα Επιτρέπει την Ταχύτητα</a:t>
            </a:r>
            <a:endParaRPr lang="en" sz="4300" u="none" strike="noStrike" cap="none" dirty="0">
              <a:solidFill>
                <a:srgbClr val="FFD966"/>
              </a:solidFill>
              <a:latin typeface="Arial" charset="0"/>
              <a:ea typeface="Arial" charset="0"/>
              <a:cs typeface="Arial" charset="0"/>
              <a:sym typeface="Cabin"/>
            </a:endParaRPr>
          </a:p>
        </p:txBody>
      </p:sp>
      <p:sp>
        <p:nvSpPr>
          <p:cNvPr id="1017" name="Shape 1017"/>
          <p:cNvSpPr txBox="1">
            <a:spLocks noGrp="1"/>
          </p:cNvSpPr>
          <p:nvPr>
            <p:ph type="body" idx="1"/>
          </p:nvPr>
        </p:nvSpPr>
        <p:spPr>
          <a:xfrm>
            <a:off x="653625" y="1521618"/>
            <a:ext cx="7836750"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12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Η πολυπλοκότητα καθιστά δυνατή την ταχύτητα και σας επιτρέπει να έχετε πολύ γρήγορα αποτελέσματα καθώς μεγαλώνει το μέγεθος των δεδομένων</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0"/>
              </a:spcBef>
              <a:spcAft>
                <a:spcPts val="1200"/>
              </a:spcAft>
              <a:buClr>
                <a:schemeClr val="lt1"/>
              </a:buClr>
              <a:buSzPct val="100000"/>
              <a:buFont typeface="Cabin"/>
              <a:buChar char="•"/>
            </a:pPr>
            <a:r>
              <a:rPr lang="el-GR" sz="2000" dirty="0" err="1">
                <a:solidFill>
                  <a:srgbClr val="00FF00"/>
                </a:solidFill>
                <a:latin typeface="Arial" charset="0"/>
                <a:cs typeface="Arial" charset="0"/>
                <a:sym typeface="Cabin"/>
              </a:rPr>
              <a:t>Κανονικοποιώντας</a:t>
            </a:r>
            <a:r>
              <a:rPr lang="el-GR" sz="2000" dirty="0">
                <a:solidFill>
                  <a:srgbClr val="00FF00"/>
                </a:solidFill>
                <a:latin typeface="Arial" charset="0"/>
                <a:cs typeface="Arial" charset="0"/>
                <a:sym typeface="Cabin"/>
              </a:rPr>
              <a:t> τα δεδομένα και συνδέοντάς τα με ακέραια κλειδιά</a:t>
            </a:r>
            <a:r>
              <a:rPr lang="el-GR" sz="2000" u="none" strike="noStrike" cap="none" dirty="0">
                <a:solidFill>
                  <a:schemeClr val="lt1"/>
                </a:solidFill>
                <a:latin typeface="Arial" charset="0"/>
                <a:ea typeface="Arial" charset="0"/>
                <a:cs typeface="Arial" charset="0"/>
                <a:sym typeface="Cabin"/>
              </a:rPr>
              <a:t>, το συνολικό </a:t>
            </a:r>
            <a:r>
              <a:rPr lang="el-GR" sz="2000" dirty="0">
                <a:solidFill>
                  <a:srgbClr val="00FF00"/>
                </a:solidFill>
                <a:latin typeface="Arial" charset="0"/>
                <a:cs typeface="Arial" charset="0"/>
                <a:sym typeface="Cabin"/>
              </a:rPr>
              <a:t>μέγεθος των δεδομένων </a:t>
            </a:r>
            <a:r>
              <a:rPr lang="el-GR" sz="2000" u="none" strike="noStrike" cap="none" dirty="0">
                <a:solidFill>
                  <a:schemeClr val="lt1"/>
                </a:solidFill>
                <a:latin typeface="Arial" charset="0"/>
                <a:ea typeface="Arial" charset="0"/>
                <a:cs typeface="Arial" charset="0"/>
                <a:sym typeface="Cabin"/>
              </a:rPr>
              <a:t>που πρέπει να </a:t>
            </a:r>
            <a:r>
              <a:rPr lang="el-GR" sz="2000" dirty="0">
                <a:solidFill>
                  <a:srgbClr val="00FF00"/>
                </a:solidFill>
                <a:latin typeface="Arial" charset="0"/>
                <a:cs typeface="Arial" charset="0"/>
                <a:sym typeface="Cabin"/>
              </a:rPr>
              <a:t>σαρώσει</a:t>
            </a:r>
            <a:r>
              <a:rPr lang="el-GR" sz="2000" u="none" strike="noStrike" cap="none" dirty="0">
                <a:solidFill>
                  <a:schemeClr val="lt1"/>
                </a:solidFill>
                <a:latin typeface="Arial" charset="0"/>
                <a:ea typeface="Arial" charset="0"/>
                <a:cs typeface="Arial" charset="0"/>
                <a:sym typeface="Cabin"/>
              </a:rPr>
              <a:t> η σχεσιακή βάση δεδομένων είναι πολύ χαμηλότερο </a:t>
            </a:r>
            <a:r>
              <a:rPr lang="el-GR" sz="2000" u="none" strike="noStrike" cap="none">
                <a:solidFill>
                  <a:schemeClr val="lt1"/>
                </a:solidFill>
                <a:latin typeface="Arial" charset="0"/>
                <a:ea typeface="Arial" charset="0"/>
                <a:cs typeface="Arial" charset="0"/>
                <a:sym typeface="Cabin"/>
              </a:rPr>
              <a:t>από την </a:t>
            </a:r>
            <a:r>
              <a:rPr lang="el-GR" sz="2000" u="none" strike="noStrike" cap="none" dirty="0">
                <a:solidFill>
                  <a:schemeClr val="lt1"/>
                </a:solidFill>
                <a:latin typeface="Arial" charset="0"/>
                <a:ea typeface="Arial" charset="0"/>
                <a:cs typeface="Arial" charset="0"/>
                <a:sym typeface="Cabin"/>
              </a:rPr>
              <a:t>περίπτωση που τα δεδομένα απλώς αποθηκευτούν σε έναν πίνακα</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0"/>
              </a:spcBef>
              <a:spcAft>
                <a:spcPts val="12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Μπορεί να φαίνεται σαν </a:t>
            </a:r>
            <a:r>
              <a:rPr lang="el-GR" sz="2000" dirty="0">
                <a:solidFill>
                  <a:srgbClr val="FF00FF"/>
                </a:solidFill>
                <a:latin typeface="Arial" charset="0"/>
                <a:cs typeface="Arial" charset="0"/>
                <a:sym typeface="Cabin"/>
              </a:rPr>
              <a:t>αντιστάθμιση</a:t>
            </a:r>
            <a:r>
              <a:rPr lang="el-GR" sz="2000" u="none" strike="noStrike" cap="none" dirty="0">
                <a:solidFill>
                  <a:schemeClr val="lt1"/>
                </a:solidFill>
                <a:latin typeface="Arial" charset="0"/>
                <a:ea typeface="Arial" charset="0"/>
                <a:cs typeface="Arial" charset="0"/>
                <a:sym typeface="Cabin"/>
              </a:rPr>
              <a:t> - αφιερώστε λίγο χρόνο στο σχεδιασμό της βάσης δεδομένων σας, ώστε να συνεχίσει να είναι γρήγορη όταν η εφαρμογή σας γίνει επιτυχημένη</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Πρόσθετα Θέματα </a:t>
            </a:r>
            <a:r>
              <a:rPr lang="en-US" sz="4300" u="none" strike="noStrike" cap="none" dirty="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rgbClr val="FF00FF"/>
                </a:solidFill>
                <a:latin typeface="Arial" charset="0"/>
                <a:ea typeface="Arial" charset="0"/>
                <a:cs typeface="Arial" charset="0"/>
                <a:sym typeface="Cabin"/>
              </a:rPr>
              <a:t>Ευρετήρια</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βελτιώνουν της ταχύτητα πρόσβασης για πράγματα όπως πεδία συμβολοσειράς</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rgbClr val="00FF00"/>
                </a:solidFill>
                <a:latin typeface="Arial" charset="0"/>
                <a:ea typeface="Arial" charset="0"/>
                <a:cs typeface="Arial" charset="0"/>
                <a:sym typeface="Cabin"/>
              </a:rPr>
              <a:t>Περιορισμοί</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στα δεδομένα </a:t>
            </a:r>
            <a:r>
              <a:rPr lang="en" sz="2000" u="none" strike="noStrike" cap="none" dirty="0">
                <a:solidFill>
                  <a:schemeClr val="lt1"/>
                </a:solidFill>
                <a:latin typeface="Arial" charset="0"/>
                <a:ea typeface="Arial" charset="0"/>
                <a:cs typeface="Arial" charset="0"/>
                <a:sym typeface="Cabin"/>
              </a:rPr>
              <a:t>- (</a:t>
            </a:r>
            <a:r>
              <a:rPr lang="el-GR" sz="2000" u="none" strike="noStrike" cap="none" dirty="0">
                <a:solidFill>
                  <a:schemeClr val="lt1"/>
                </a:solidFill>
                <a:latin typeface="Arial" charset="0"/>
                <a:ea typeface="Arial" charset="0"/>
                <a:cs typeface="Arial" charset="0"/>
                <a:sym typeface="Cabin"/>
              </a:rPr>
              <a:t>δεν μπορεί να είναι</a:t>
            </a:r>
            <a:r>
              <a:rPr lang="en" sz="2000" u="none" strike="noStrike" cap="none" dirty="0">
                <a:solidFill>
                  <a:schemeClr val="lt1"/>
                </a:solidFill>
                <a:latin typeface="Arial" charset="0"/>
                <a:ea typeface="Arial" charset="0"/>
                <a:cs typeface="Arial" charset="0"/>
                <a:sym typeface="Cabin"/>
              </a:rPr>
              <a:t> NULL, </a:t>
            </a:r>
            <a:r>
              <a:rPr lang="el-GR" sz="2000" u="none" strike="noStrike" cap="none" dirty="0" err="1">
                <a:solidFill>
                  <a:schemeClr val="lt1"/>
                </a:solidFill>
                <a:latin typeface="Arial" charset="0"/>
                <a:ea typeface="Arial" charset="0"/>
                <a:cs typeface="Arial" charset="0"/>
                <a:sym typeface="Cabin"/>
              </a:rPr>
              <a:t>κλπ</a:t>
            </a:r>
            <a:r>
              <a:rPr lang="en" sz="2000" u="none" strike="noStrike" cap="none" dirty="0">
                <a:solidFill>
                  <a:schemeClr val="lt1"/>
                </a:solidFill>
                <a:latin typeface="Arial" charset="0"/>
                <a:ea typeface="Arial" charset="0"/>
                <a:cs typeface="Arial" charset="0"/>
                <a:sym typeface="Cabin"/>
              </a:rPr>
              <a:t>..)</a:t>
            </a: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rgbClr val="FF7F00"/>
                </a:solidFill>
                <a:latin typeface="Arial" charset="0"/>
                <a:ea typeface="Arial" charset="0"/>
                <a:cs typeface="Arial" charset="0"/>
                <a:sym typeface="Cabin"/>
              </a:rPr>
              <a:t>Συναλλαγές</a:t>
            </a:r>
            <a:r>
              <a:rPr lang="en" sz="2000" u="none" strike="noStrike" cap="none" dirty="0">
                <a:solidFill>
                  <a:schemeClr val="lt1"/>
                </a:solidFill>
                <a:latin typeface="Arial" charset="0"/>
                <a:ea typeface="Arial" charset="0"/>
                <a:cs typeface="Arial" charset="0"/>
                <a:sym typeface="Cabin"/>
              </a:rPr>
              <a:t> - </a:t>
            </a:r>
            <a:r>
              <a:rPr lang="el-GR" sz="2000" u="none" strike="noStrike" cap="none" dirty="0">
                <a:solidFill>
                  <a:schemeClr val="lt1"/>
                </a:solidFill>
                <a:latin typeface="Arial" charset="0"/>
                <a:ea typeface="Arial" charset="0"/>
                <a:cs typeface="Arial" charset="0"/>
                <a:sym typeface="Cabin"/>
              </a:rPr>
              <a:t>επιτρέπουν τις λειτουργίες SQL να ομαδοποιούνται και να εκτελούνται ως μονάδα</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xfrm>
            <a:off x="650081" y="228439"/>
            <a:ext cx="7836750"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4300" u="none" strike="noStrike" cap="none" dirty="0">
                <a:solidFill>
                  <a:srgbClr val="FFD966"/>
                </a:solidFill>
                <a:latin typeface="Arial" charset="0"/>
                <a:ea typeface="Arial" charset="0"/>
                <a:cs typeface="Arial" charset="0"/>
                <a:sym typeface="Cabin"/>
              </a:rPr>
              <a:t>Σύνοψη</a:t>
            </a:r>
            <a:endParaRPr lang="en" sz="4300" u="none" strike="noStrike" cap="none" dirty="0">
              <a:solidFill>
                <a:srgbClr val="FFD966"/>
              </a:solidFill>
              <a:latin typeface="Arial" charset="0"/>
              <a:ea typeface="Arial" charset="0"/>
              <a:cs typeface="Arial" charset="0"/>
              <a:sym typeface="Cabin"/>
            </a:endParaRP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Οι σχετικές βάσεις δεδομένων μας επιτρέπουν να </a:t>
            </a:r>
            <a:r>
              <a:rPr lang="el-GR" sz="2000" dirty="0">
                <a:solidFill>
                  <a:srgbClr val="00FF00"/>
                </a:solidFill>
                <a:latin typeface="Arial" charset="0"/>
                <a:cs typeface="Arial" charset="0"/>
                <a:sym typeface="Cabin"/>
              </a:rPr>
              <a:t>κλιμακώσουμε</a:t>
            </a:r>
            <a:r>
              <a:rPr lang="el-GR" sz="2000" u="none" strike="noStrike" cap="none" dirty="0">
                <a:solidFill>
                  <a:schemeClr val="lt1"/>
                </a:solidFill>
                <a:latin typeface="Arial" charset="0"/>
                <a:ea typeface="Arial" charset="0"/>
                <a:cs typeface="Arial" charset="0"/>
                <a:sym typeface="Cabin"/>
              </a:rPr>
              <a:t> σε πολύ μεγάλες ποσότητες δεδομένων</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Το κλειδί είναι να έχετε </a:t>
            </a:r>
            <a:r>
              <a:rPr lang="el-GR" sz="2000" dirty="0">
                <a:solidFill>
                  <a:srgbClr val="FF00FF"/>
                </a:solidFill>
                <a:latin typeface="Arial" charset="0"/>
                <a:cs typeface="Arial" charset="0"/>
                <a:sym typeface="Cabin"/>
              </a:rPr>
              <a:t>ένα αντίγραφο οποιουδήποτε</a:t>
            </a:r>
            <a:r>
              <a:rPr lang="el-GR" sz="2000" u="none" strike="noStrike" cap="none" dirty="0">
                <a:solidFill>
                  <a:schemeClr val="lt1"/>
                </a:solidFill>
                <a:latin typeface="Arial" charset="0"/>
                <a:ea typeface="Arial" charset="0"/>
                <a:cs typeface="Arial" charset="0"/>
                <a:sym typeface="Cabin"/>
              </a:rPr>
              <a:t> στοιχείου </a:t>
            </a:r>
            <a:r>
              <a:rPr lang="el-GR" sz="2000" dirty="0">
                <a:solidFill>
                  <a:srgbClr val="FF00FF"/>
                </a:solidFill>
                <a:latin typeface="Arial" charset="0"/>
                <a:cs typeface="Arial" charset="0"/>
                <a:sym typeface="Cabin"/>
              </a:rPr>
              <a:t>δεδομένων</a:t>
            </a:r>
            <a:r>
              <a:rPr lang="el-GR" sz="2000" u="none" strike="noStrike" cap="none" dirty="0">
                <a:solidFill>
                  <a:schemeClr val="lt1"/>
                </a:solidFill>
                <a:latin typeface="Arial" charset="0"/>
                <a:ea typeface="Arial" charset="0"/>
                <a:cs typeface="Arial" charset="0"/>
                <a:sym typeface="Cabin"/>
              </a:rPr>
              <a:t> και να χρησιμοποιήσετε σχέσεις και συνδέσεις για να συνδέσετε τα δεδομένα σε πολλά μέρη</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Αυτό </a:t>
            </a:r>
            <a:r>
              <a:rPr lang="el-GR" sz="2000" dirty="0">
                <a:solidFill>
                  <a:srgbClr val="FF7F00"/>
                </a:solidFill>
                <a:latin typeface="Arial" charset="0"/>
                <a:cs typeface="Arial" charset="0"/>
                <a:sym typeface="Cabin"/>
              </a:rPr>
              <a:t>μειώνει σημαντικά τον όγκο των δεδομένων που πρέπει να σαρωθούν</a:t>
            </a:r>
            <a:r>
              <a:rPr lang="el-GR" sz="2000" u="none" strike="noStrike" cap="none" dirty="0">
                <a:solidFill>
                  <a:schemeClr val="lt1"/>
                </a:solidFill>
                <a:latin typeface="Arial" charset="0"/>
                <a:ea typeface="Arial" charset="0"/>
                <a:cs typeface="Arial" charset="0"/>
                <a:sym typeface="Cabin"/>
              </a:rPr>
              <a:t> κατά την εκτέλεση πολύπλοκων λειτουργιών σε μεγάλες ποσότητες δεδομένων</a:t>
            </a:r>
            <a:endParaRPr lang="en" sz="2000" u="none" strike="noStrike" cap="none" dirty="0">
              <a:solidFill>
                <a:schemeClr val="lt1"/>
              </a:solidFill>
              <a:latin typeface="Arial" charset="0"/>
              <a:ea typeface="Arial" charset="0"/>
              <a:cs typeface="Arial" charset="0"/>
              <a:sym typeface="Cabin"/>
            </a:endParaRPr>
          </a:p>
          <a:p>
            <a:pPr marL="254000" marR="0" lvl="0" indent="-254000" algn="l" rtl="0">
              <a:lnSpc>
                <a:spcPct val="100000"/>
              </a:lnSpc>
              <a:spcBef>
                <a:spcPts val="2500"/>
              </a:spcBef>
              <a:spcAft>
                <a:spcPts val="600"/>
              </a:spcAft>
              <a:buClr>
                <a:schemeClr val="lt1"/>
              </a:buClr>
              <a:buSzPct val="100000"/>
              <a:buFont typeface="Cabin"/>
              <a:buChar char="•"/>
            </a:pPr>
            <a:r>
              <a:rPr lang="el-GR" sz="2000" u="none" strike="noStrike" cap="none" dirty="0">
                <a:solidFill>
                  <a:schemeClr val="lt1"/>
                </a:solidFill>
                <a:latin typeface="Arial" charset="0"/>
                <a:ea typeface="Arial" charset="0"/>
                <a:cs typeface="Arial" charset="0"/>
                <a:sym typeface="Cabin"/>
              </a:rPr>
              <a:t>Ο σχεδιασμός βάσεων δεδομένων και SQL είναι μια </a:t>
            </a:r>
            <a:r>
              <a:rPr lang="el-GR" sz="2000" dirty="0">
                <a:solidFill>
                  <a:srgbClr val="FFFF00"/>
                </a:solidFill>
                <a:latin typeface="Arial" charset="0"/>
                <a:cs typeface="Arial" charset="0"/>
                <a:sym typeface="Cabin"/>
              </a:rPr>
              <a:t>μορφή τέχνης</a:t>
            </a:r>
            <a:endParaRPr lang="en" sz="2000" dirty="0">
              <a:solidFill>
                <a:srgbClr val="FFFF00"/>
              </a:solidFill>
              <a:latin typeface="Arial" charset="0"/>
              <a:cs typeface="Arial" charset="0"/>
              <a:sym typeface="Cabi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prstGeom prst="rect">
            <a:avLst/>
          </a:prstGeom>
        </p:spPr>
        <p:txBody>
          <a:bodyPr lIns="51427" tIns="51427" rIns="51427" bIns="51427" anchor="ctr" anchorCtr="0">
            <a:noAutofit/>
          </a:bodyPr>
          <a:lstStyle/>
          <a:p>
            <a:r>
              <a:rPr lang="el-GR" sz="2025" dirty="0"/>
              <a:t>Ευχαριστίες / Συνεισφορές</a:t>
            </a:r>
            <a:endParaRPr lang="en-US" sz="2025" dirty="0"/>
          </a:p>
        </p:txBody>
      </p:sp>
      <p:sp>
        <p:nvSpPr>
          <p:cNvPr id="647" name="Shape 647"/>
          <p:cNvSpPr txBox="1"/>
          <p:nvPr/>
        </p:nvSpPr>
        <p:spPr>
          <a:xfrm>
            <a:off x="678431" y="1236853"/>
            <a:ext cx="3823706" cy="3326636"/>
          </a:xfrm>
          <a:prstGeom prst="rect">
            <a:avLst/>
          </a:prstGeom>
          <a:noFill/>
          <a:ln>
            <a:noFill/>
          </a:ln>
        </p:spPr>
        <p:txBody>
          <a:bodyPr lIns="51427" tIns="51427" rIns="51427" bIns="51427" anchor="t" anchorCtr="0">
            <a:noAutofit/>
          </a:bodyPr>
          <a:lstStyle/>
          <a:p>
            <a:r>
              <a:rPr lang="el-GR" sz="1013" dirty="0">
                <a:solidFill>
                  <a:srgbClr val="FFFFFF"/>
                </a:solidFill>
              </a:rPr>
              <a:t>Αυτές οι διαφάνειες είναι Πνευματική ιδιοκτησία 2010</a:t>
            </a:r>
            <a:r>
              <a:rPr lang="en-US" sz="1013" dirty="0">
                <a:solidFill>
                  <a:srgbClr val="FFFFFF"/>
                </a:solidFill>
              </a:rPr>
              <a:t>-  Charles R. Severance (</a:t>
            </a:r>
            <a:r>
              <a:rPr lang="en-US" sz="1013" u="sng" dirty="0">
                <a:solidFill>
                  <a:srgbClr val="FFFF00"/>
                </a:solidFill>
                <a:hlinkClick r:id="rId3"/>
              </a:rPr>
              <a:t>www.dr-chuck.com</a:t>
            </a:r>
            <a:r>
              <a:rPr lang="en-US" sz="1013" dirty="0">
                <a:solidFill>
                  <a:srgbClr val="FFFFFF"/>
                </a:solidFill>
              </a:rPr>
              <a:t>) </a:t>
            </a:r>
            <a:r>
              <a:rPr lang="el-GR" sz="1013" dirty="0">
                <a:solidFill>
                  <a:srgbClr val="FFFFFF"/>
                </a:solidFill>
              </a:rPr>
              <a:t>του</a:t>
            </a:r>
            <a:r>
              <a:rPr lang="en-US" sz="1013" dirty="0">
                <a:solidFill>
                  <a:srgbClr val="FFFFFF"/>
                </a:solidFill>
              </a:rPr>
              <a:t> University of Michigan School of Information </a:t>
            </a:r>
            <a:r>
              <a:rPr lang="el-GR" sz="1013" dirty="0">
                <a:solidFill>
                  <a:srgbClr val="FFFFFF"/>
                </a:solidFill>
              </a:rPr>
              <a:t>και είναι διαθέσιμες υπό την άδεια</a:t>
            </a:r>
            <a:r>
              <a:rPr lang="en-US" sz="1013" dirty="0">
                <a:solidFill>
                  <a:srgbClr val="FFFFFF"/>
                </a:solidFill>
              </a:rPr>
              <a:t> Creative Commons Attribution 4.0. </a:t>
            </a:r>
            <a:r>
              <a:rPr lang="el-GR" sz="1013" dirty="0">
                <a:solidFill>
                  <a:srgbClr val="FFFFFF"/>
                </a:solidFill>
              </a:rPr>
              <a:t>Παρακαλώ να διατηρήσετε αυτήν την τελευταία διαφάνεια σε όλα τα αντίγραφα του εγγράφου για να συμμορφωθείτε με τις απαιτήσεις απόδοσης της άδειας. Εάν κάνετε κάποια αλλαγή, μη διστάσετε να προσθέσετε το όνομα και τον οργανισμό σας στη λίστα των συντελεστών αυτής της σελίδας καθώς αναδημοσιεύετε το υλικό</a:t>
            </a:r>
            <a:r>
              <a:rPr lang="en-US" sz="1013" dirty="0">
                <a:solidFill>
                  <a:srgbClr val="FFFFFF"/>
                </a:solidFill>
              </a:rPr>
              <a:t>.</a:t>
            </a:r>
          </a:p>
          <a:p>
            <a:endParaRPr sz="1013" dirty="0">
              <a:solidFill>
                <a:srgbClr val="FFFFFF"/>
              </a:solidFill>
            </a:endParaRPr>
          </a:p>
          <a:p>
            <a:r>
              <a:rPr lang="el-GR" sz="1013" dirty="0">
                <a:solidFill>
                  <a:srgbClr val="FFFFFF"/>
                </a:solidFill>
              </a:rPr>
              <a:t>Αρχική ανάπτυξη </a:t>
            </a:r>
            <a:r>
              <a:rPr lang="en-US" sz="1013" dirty="0">
                <a:solidFill>
                  <a:srgbClr val="FFFFFF"/>
                </a:solidFill>
              </a:rPr>
              <a:t>: Charles Severance, University of Michigan School of Information</a:t>
            </a:r>
            <a:endParaRPr lang="el-GR" sz="1013" dirty="0">
              <a:solidFill>
                <a:srgbClr val="FFFFFF"/>
              </a:solidFill>
            </a:endParaRPr>
          </a:p>
          <a:p>
            <a:endParaRPr lang="el-GR" sz="1013" dirty="0">
              <a:solidFill>
                <a:srgbClr val="FFFFFF"/>
              </a:solidFill>
            </a:endParaRPr>
          </a:p>
          <a:p>
            <a:r>
              <a:rPr lang="el-GR" sz="1013" dirty="0">
                <a:solidFill>
                  <a:srgbClr val="FFFFFF"/>
                </a:solidFill>
              </a:rPr>
              <a:t>Απόδοση στα Ελληνικά: </a:t>
            </a:r>
            <a:r>
              <a:rPr lang="el-GR" sz="1013" dirty="0" err="1">
                <a:solidFill>
                  <a:srgbClr val="FFFFFF"/>
                </a:solidFill>
              </a:rPr>
              <a:t>Κιουρτίδου</a:t>
            </a:r>
            <a:r>
              <a:rPr lang="el-GR" sz="1013" dirty="0">
                <a:solidFill>
                  <a:srgbClr val="FFFFFF"/>
                </a:solidFill>
              </a:rPr>
              <a:t> Δ. Κωνσταντία</a:t>
            </a:r>
            <a:endParaRPr lang="en-US" sz="1013" dirty="0">
              <a:solidFill>
                <a:srgbClr val="FFFFFF"/>
              </a:solidFill>
            </a:endParaRPr>
          </a:p>
          <a:p>
            <a:endParaRPr sz="1013" dirty="0">
              <a:solidFill>
                <a:srgbClr val="FFFFFF"/>
              </a:solidFill>
            </a:endParaRPr>
          </a:p>
          <a:p>
            <a:pPr marL="147340" indent="-147340">
              <a:buClr>
                <a:schemeClr val="dk2"/>
              </a:buClr>
              <a:buSzPct val="61111"/>
            </a:pPr>
            <a:r>
              <a:rPr lang="en-US" sz="1013" dirty="0">
                <a:solidFill>
                  <a:schemeClr val="lt1"/>
                </a:solidFill>
              </a:rPr>
              <a:t>… </a:t>
            </a:r>
            <a:r>
              <a:rPr lang="el-GR" sz="1013" dirty="0">
                <a:solidFill>
                  <a:schemeClr val="lt1"/>
                </a:solidFill>
              </a:rPr>
              <a:t>Εισαγάγετε νέους Μεταφραστές και άτομα που έχουν συνεισφέρει εδώ</a:t>
            </a:r>
            <a:endParaRPr lang="en-US" sz="1013" dirty="0">
              <a:solidFill>
                <a:schemeClr val="lt1"/>
              </a:solidFill>
            </a:endParaRPr>
          </a:p>
          <a:p>
            <a:endParaRPr sz="1013" dirty="0">
              <a:solidFill>
                <a:srgbClr val="FFFFFF"/>
              </a:solidFill>
            </a:endParaRPr>
          </a:p>
        </p:txBody>
      </p:sp>
      <p:pic>
        <p:nvPicPr>
          <p:cNvPr id="649" name="Shape 649"/>
          <p:cNvPicPr preferRelativeResize="0"/>
          <p:nvPr/>
        </p:nvPicPr>
        <p:blipFill rotWithShape="1">
          <a:blip r:embed="rId4">
            <a:alphaModFix/>
          </a:blip>
          <a:srcRect/>
          <a:stretch/>
        </p:blipFill>
        <p:spPr>
          <a:xfrm>
            <a:off x="7817449" y="635610"/>
            <a:ext cx="1107337" cy="375975"/>
          </a:xfrm>
          <a:prstGeom prst="rect">
            <a:avLst/>
          </a:prstGeom>
          <a:noFill/>
          <a:ln>
            <a:noFill/>
          </a:ln>
        </p:spPr>
      </p:pic>
      <p:sp>
        <p:nvSpPr>
          <p:cNvPr id="650" name="Shape 650"/>
          <p:cNvSpPr txBox="1"/>
          <p:nvPr/>
        </p:nvSpPr>
        <p:spPr>
          <a:xfrm>
            <a:off x="4896225" y="1310245"/>
            <a:ext cx="3823706" cy="3253245"/>
          </a:xfrm>
          <a:prstGeom prst="rect">
            <a:avLst/>
          </a:prstGeom>
          <a:noFill/>
          <a:ln>
            <a:noFill/>
          </a:ln>
        </p:spPr>
        <p:txBody>
          <a:bodyPr lIns="51427" tIns="51427" rIns="51427" bIns="51427" anchor="t" anchorCtr="0">
            <a:noAutofit/>
          </a:bodyPr>
          <a:lstStyle/>
          <a:p>
            <a:r>
              <a:rPr lang="el-GR" sz="1013" dirty="0">
                <a:solidFill>
                  <a:srgbClr val="FFFFFF"/>
                </a:solidFill>
              </a:rPr>
              <a:t>Συνέχεια</a:t>
            </a:r>
            <a:r>
              <a:rPr lang="is-IS" sz="1013" dirty="0">
                <a:solidFill>
                  <a:srgbClr val="FFFFFF"/>
                </a:solidFill>
              </a:rPr>
              <a:t>…</a:t>
            </a:r>
            <a:endParaRPr lang="en-US" sz="1013" dirty="0">
              <a:solidFill>
                <a:srgbClr val="FFFFFF"/>
              </a:solidFill>
            </a:endParaRPr>
          </a:p>
        </p:txBody>
      </p:sp>
      <p:pic>
        <p:nvPicPr>
          <p:cNvPr id="6" name="Shape 536">
            <a:extLst>
              <a:ext uri="{FF2B5EF4-FFF2-40B4-BE49-F238E27FC236}">
                <a16:creationId xmlns:a16="http://schemas.microsoft.com/office/drawing/2014/main" id="{BE10AF01-D437-453D-BE38-BD03821DC145}"/>
              </a:ext>
            </a:extLst>
          </p:cNvPr>
          <p:cNvPicPr preferRelativeResize="0"/>
          <p:nvPr/>
        </p:nvPicPr>
        <p:blipFill rotWithShape="1">
          <a:blip r:embed="rId5">
            <a:alphaModFix/>
          </a:blip>
          <a:srcRect/>
          <a:stretch/>
        </p:blipFill>
        <p:spPr>
          <a:xfrm>
            <a:off x="361856" y="444211"/>
            <a:ext cx="576450" cy="576450"/>
          </a:xfrm>
          <a:prstGeom prst="rect">
            <a:avLst/>
          </a:prstGeom>
          <a:noFill/>
          <a:ln>
            <a:noFill/>
          </a:ln>
        </p:spPr>
      </p:pic>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TotalTime>
  <Words>3418</Words>
  <Application>Microsoft Office PowerPoint</Application>
  <PresentationFormat>Προβολή στην οθόνη (16:9)</PresentationFormat>
  <Paragraphs>508</Paragraphs>
  <Slides>96</Slides>
  <Notes>92</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96</vt:i4>
      </vt:variant>
    </vt:vector>
  </HeadingPairs>
  <TitlesOfParts>
    <vt:vector size="104" baseType="lpstr">
      <vt:lpstr>Arial</vt:lpstr>
      <vt:lpstr>Arial Regular</vt:lpstr>
      <vt:lpstr>Cabin</vt:lpstr>
      <vt:lpstr>Calibri</vt:lpstr>
      <vt:lpstr>Courier</vt:lpstr>
      <vt:lpstr>Courier New</vt:lpstr>
      <vt:lpstr>Gill Sans</vt:lpstr>
      <vt:lpstr>Title &amp; Subtitle</vt:lpstr>
      <vt:lpstr>Σχεσιακές Βάσεις Δεδομένων και SQLite</vt:lpstr>
      <vt:lpstr>SQLite Browser</vt:lpstr>
      <vt:lpstr>Παρουσίαση του PowerPoint</vt:lpstr>
      <vt:lpstr>Τυχαία Προσπέλαση</vt:lpstr>
      <vt:lpstr>Σχεσιακές Βάσεις Δεδομένων</vt:lpstr>
      <vt:lpstr>Ορολογία</vt:lpstr>
      <vt:lpstr>Παρουσίαση του PowerPoint</vt:lpstr>
      <vt:lpstr>Παρουσίαση του PowerPoint</vt:lpstr>
      <vt:lpstr>SQL</vt:lpstr>
      <vt:lpstr>Παρουσίαση του PowerPoint</vt:lpstr>
      <vt:lpstr>Εφαρμογές Ιστού με Βάσεις Δεδομένων</vt:lpstr>
      <vt:lpstr>Παρουσίαση του PowerPoint</vt:lpstr>
      <vt:lpstr>Διαχειριστής Βάσης Δεδομένων </vt:lpstr>
      <vt:lpstr>Μοντέλο Βάσης Δεδομένων</vt:lpstr>
      <vt:lpstr>Συνήθη Συστήματα Βάσεων Δεδομένων</vt:lpstr>
      <vt:lpstr>SQLite βρίσκεται σε Πολλά Λογισμικά...</vt:lpstr>
      <vt:lpstr>Πρόγραμμα Περιήγησης SQLite</vt:lpstr>
      <vt:lpstr>Παρουσίαση του PowerPoint</vt:lpstr>
      <vt:lpstr>Ας Δημιουργήσουμε μια Βάση Δεδομένων</vt:lpstr>
      <vt:lpstr>Ξεκινάμε Απλά - Ένας Ενιαίος Πίνακας</vt:lpstr>
      <vt:lpstr>Παρουσίαση του PowerPoint</vt:lpstr>
      <vt:lpstr>Παρουσίαση του PowerPoint</vt:lpstr>
      <vt:lpstr>SQL</vt:lpstr>
      <vt:lpstr>SQL: Insert</vt:lpstr>
      <vt:lpstr>Παρουσίαση του PowerPoint</vt:lpstr>
      <vt:lpstr>Παρουσίαση του PowerPoint</vt:lpstr>
      <vt:lpstr>SQL: Delete</vt:lpstr>
      <vt:lpstr>Παρουσίαση του PowerPoint</vt:lpstr>
      <vt:lpstr>Παρουσίαση του PowerPoint</vt:lpstr>
      <vt:lpstr>SQL: Update</vt:lpstr>
      <vt:lpstr>Παρουσίαση του PowerPoint</vt:lpstr>
      <vt:lpstr>Παρουσίαση του PowerPoint</vt:lpstr>
      <vt:lpstr>Ανάκτηση Εγγραφών: Select</vt:lpstr>
      <vt:lpstr>Παρουσίαση του PowerPoint</vt:lpstr>
      <vt:lpstr>Παρουσίαση του PowerPoint</vt:lpstr>
      <vt:lpstr>Ταξινόμηση με ORDER BY</vt:lpstr>
      <vt:lpstr>Παρουσίαση του PowerPoint</vt:lpstr>
      <vt:lpstr>Σύνοψη SQL</vt:lpstr>
      <vt:lpstr>Αυτό δεν είναι και πολύ συναρπαστικό (μέχρι στιγμής)</vt:lpstr>
      <vt:lpstr>Σύνθετα Μοντέλα Δεδομένων και Σχέσεις</vt:lpstr>
      <vt:lpstr>Σχεδιασμός Βάσης Δεδομένων</vt:lpstr>
      <vt:lpstr>Παρουσίαση του PowerPoint</vt:lpstr>
      <vt:lpstr>Παρουσίαση του PowerPoint</vt:lpstr>
      <vt:lpstr>Κατασκευάζοντας ένα Μοντέλο Δεδομένων</vt:lpstr>
      <vt:lpstr>Παρουσίαση του PowerPoint</vt:lpstr>
      <vt:lpstr>Για κάθε «κομμάτι πληροφορίας»...</vt:lpstr>
      <vt:lpstr>Παρουσίαση του PowerPoint</vt:lpstr>
      <vt:lpstr>Παρουσίαση του PowerPoint</vt:lpstr>
      <vt:lpstr>Παρουσίαση του PowerPoint</vt:lpstr>
      <vt:lpstr>Αναπαράσταση Σχέσεων σε Βάση Δεδομένων</vt:lpstr>
      <vt:lpstr>Κανονικοποίηση Βάσης Δεδομένων (3NF)</vt:lpstr>
      <vt:lpstr>Παρουσίαση του PowerPoint</vt:lpstr>
      <vt:lpstr>Μοτίβο Ακεραίου Αναφοράς</vt:lpstr>
      <vt:lpstr>Τρία Είδη Κλειδιών</vt:lpstr>
      <vt:lpstr>Βασικοί Κανόνες</vt:lpstr>
      <vt:lpstr>Ξένα Κλειδιά</vt:lpstr>
      <vt:lpstr>Κατασκευή Σχέσεων (σε πίνακες)</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Χρήση Ένωσης (Join) σε Πίνακες</vt:lpstr>
      <vt:lpstr>Σχεσιακή Ισχύς</vt:lpstr>
      <vt:lpstr>Η Λειτουργία JOIN</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Σχέσεις Πολλά προς Πολλά</vt:lpstr>
      <vt:lpstr>Παρουσίαση του PowerPoint</vt:lpstr>
      <vt:lpstr>Παρουσίαση του PowerPoint</vt:lpstr>
      <vt:lpstr>Πολλά προς Πολλά</vt:lpstr>
      <vt:lpstr>Παρουσίαση του PowerPoint</vt:lpstr>
      <vt:lpstr>Ξεκίνημα με μια Νέα Βάση Δεδομένων</vt:lpstr>
      <vt:lpstr>Παρουσίαση του PowerPoint</vt:lpstr>
      <vt:lpstr>Εισαγωγή Χρηστών και Μαθημάτων</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Η Πολυπλοκότητα Επιτρέπει την Ταχύτητα</vt:lpstr>
      <vt:lpstr>Πρόσθετα Θέματα SQL</vt:lpstr>
      <vt:lpstr>Σύνοψη</vt:lpstr>
      <vt:lpstr>Ευχαριστίες / Συνεισφορές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Konstantia Kiourtidou</cp:lastModifiedBy>
  <cp:revision>89</cp:revision>
  <dcterms:modified xsi:type="dcterms:W3CDTF">2021-09-02T06:46:21Z</dcterms:modified>
</cp:coreProperties>
</file>